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-375889"/>
              <a:satOff val="-9195"/>
              <a:lumOff val="-14901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7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39D60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hueOff val="708446"/>
              <a:satOff val="-4821"/>
              <a:lumOff val="-14251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1">
              <a:hueOff val="-113918"/>
              <a:satOff val="19024"/>
              <a:lumOff val="19749"/>
              <a:alpha val="35000"/>
            </a:scheme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38AA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369196"/>
              <a:satOff val="13972"/>
              <a:lumOff val="-24493"/>
            </a:schemeClr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369194"/>
              <a:satOff val="6343"/>
              <a:lumOff val="-13963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6635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1" name="Shape 13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 showMasterPhAnim="1">
  <p:cSld name="Başlık ve Alt An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508000" y="6591300"/>
            <a:ext cx="11999453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" name="Shape 14"/>
          <p:cNvSpPr/>
          <p:nvPr/>
        </p:nvSpPr>
        <p:spPr>
          <a:xfrm>
            <a:off x="508000" y="4089400"/>
            <a:ext cx="12000019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" name="Shape 15"/>
          <p:cNvSpPr/>
          <p:nvPr/>
        </p:nvSpPr>
        <p:spPr>
          <a:xfrm flipV="1">
            <a:off x="7994302" y="4526255"/>
            <a:ext cx="1" cy="1642759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" name="Shape 16"/>
          <p:cNvSpPr/>
          <p:nvPr>
            <p:ph type="body" sz="quarter" idx="13"/>
          </p:nvPr>
        </p:nvSpPr>
        <p:spPr>
          <a:xfrm>
            <a:off x="508000" y="3505200"/>
            <a:ext cx="7200900" cy="508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i="1" sz="2400"/>
            </a:lvl1pPr>
          </a:lstStyle>
          <a:p>
            <a:pPr/>
            <a:r>
              <a:t>Lorem Ipsum Dolor</a:t>
            </a:r>
          </a:p>
        </p:txBody>
      </p:sp>
      <p:sp>
        <p:nvSpPr>
          <p:cNvPr id="17" name="Shape 17"/>
          <p:cNvSpPr/>
          <p:nvPr>
            <p:ph type="title"/>
          </p:nvPr>
        </p:nvSpPr>
        <p:spPr>
          <a:xfrm>
            <a:off x="508000" y="4140200"/>
            <a:ext cx="7200900" cy="2413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Başlık Metni</a:t>
            </a:r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8280400" y="4140200"/>
            <a:ext cx="4241800" cy="241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/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19" name="Shape 1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type="body" sz="quarter" idx="13"/>
          </p:nvPr>
        </p:nvSpPr>
        <p:spPr>
          <a:xfrm>
            <a:off x="533400" y="5969000"/>
            <a:ext cx="11938000" cy="6096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1200"/>
              </a:spcBef>
              <a:buClrTx/>
              <a:buSzTx/>
              <a:buFontTx/>
              <a:buNone/>
              <a:defRPr i="1" sz="30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108" name="Shape 108"/>
          <p:cNvSpPr/>
          <p:nvPr>
            <p:ph type="body" sz="quarter" idx="14"/>
          </p:nvPr>
        </p:nvSpPr>
        <p:spPr>
          <a:xfrm>
            <a:off x="1270000" y="4254500"/>
            <a:ext cx="10464800" cy="711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FontTx/>
              <a:buNone/>
            </a:lvl1pPr>
          </a:lstStyle>
          <a:p>
            <a:pPr/>
            <a:r>
              <a:t>“Buraya bir alıntı yazın.” </a:t>
            </a:r>
          </a:p>
        </p:txBody>
      </p:sp>
      <p:sp>
        <p:nvSpPr>
          <p:cNvPr id="109" name="Shape 10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Fotoğ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7" name="Shape 11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Fotoğraf - Yat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 flipV="1">
            <a:off x="7994302" y="7053555"/>
            <a:ext cx="1" cy="1642759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" name="Shape 27"/>
          <p:cNvSpPr/>
          <p:nvPr/>
        </p:nvSpPr>
        <p:spPr>
          <a:xfrm>
            <a:off x="508000" y="9131300"/>
            <a:ext cx="11999453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8" name="Shape 28"/>
          <p:cNvSpPr/>
          <p:nvPr/>
        </p:nvSpPr>
        <p:spPr>
          <a:xfrm>
            <a:off x="508000" y="6629400"/>
            <a:ext cx="12000019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9" name="Shape 29"/>
          <p:cNvSpPr/>
          <p:nvPr/>
        </p:nvSpPr>
        <p:spPr>
          <a:xfrm flipV="1">
            <a:off x="7994302" y="7053555"/>
            <a:ext cx="1" cy="1642759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0" name="Shape 30"/>
          <p:cNvSpPr/>
          <p:nvPr>
            <p:ph type="body" sz="quarter" idx="13"/>
          </p:nvPr>
        </p:nvSpPr>
        <p:spPr>
          <a:xfrm>
            <a:off x="508000" y="6096000"/>
            <a:ext cx="7200900" cy="508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i="1" sz="2400"/>
            </a:lvl1pPr>
          </a:lstStyle>
          <a:p>
            <a:pPr/>
            <a:r>
              <a:t>Lorem Ipsum Dolor</a:t>
            </a:r>
          </a:p>
        </p:txBody>
      </p:sp>
      <p:sp>
        <p:nvSpPr>
          <p:cNvPr id="31" name="Shape 31"/>
          <p:cNvSpPr/>
          <p:nvPr>
            <p:ph type="pic" idx="14"/>
          </p:nvPr>
        </p:nvSpPr>
        <p:spPr>
          <a:xfrm>
            <a:off x="596900" y="633461"/>
            <a:ext cx="11811000" cy="5207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2" name="Shape 32"/>
          <p:cNvSpPr/>
          <p:nvPr>
            <p:ph type="title"/>
          </p:nvPr>
        </p:nvSpPr>
        <p:spPr>
          <a:xfrm>
            <a:off x="508000" y="6680200"/>
            <a:ext cx="7200900" cy="2413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Başlık Metni</a:t>
            </a:r>
          </a:p>
        </p:txBody>
      </p:sp>
      <p:sp>
        <p:nvSpPr>
          <p:cNvPr id="33" name="Shape 33"/>
          <p:cNvSpPr/>
          <p:nvPr>
            <p:ph type="body" sz="quarter" idx="1"/>
          </p:nvPr>
        </p:nvSpPr>
        <p:spPr>
          <a:xfrm>
            <a:off x="8280400" y="6680200"/>
            <a:ext cx="4241800" cy="241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/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34" name="Shape 3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aşlık - Or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type="title"/>
          </p:nvPr>
        </p:nvSpPr>
        <p:spPr>
          <a:xfrm>
            <a:off x="508000" y="3670300"/>
            <a:ext cx="11988800" cy="2413000"/>
          </a:xfrm>
          <a:prstGeom prst="rect">
            <a:avLst/>
          </a:prstGeom>
        </p:spPr>
        <p:txBody>
          <a:bodyPr/>
          <a:lstStyle/>
          <a:p>
            <a:pPr/>
            <a:r>
              <a:t>Başlık Metni</a:t>
            </a:r>
          </a:p>
        </p:txBody>
      </p:sp>
      <p:sp>
        <p:nvSpPr>
          <p:cNvPr id="42" name="Shape 4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Fotoğraf - Düş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508000" y="4876800"/>
            <a:ext cx="5676374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0" name="Shape 50"/>
          <p:cNvSpPr/>
          <p:nvPr/>
        </p:nvSpPr>
        <p:spPr>
          <a:xfrm>
            <a:off x="508000" y="2768600"/>
            <a:ext cx="5676316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1" name="Shape 51"/>
          <p:cNvSpPr/>
          <p:nvPr>
            <p:ph type="body" sz="quarter" idx="13"/>
          </p:nvPr>
        </p:nvSpPr>
        <p:spPr>
          <a:xfrm>
            <a:off x="508000" y="2171700"/>
            <a:ext cx="5676900" cy="508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i="1" sz="2400"/>
            </a:lvl1pPr>
          </a:lstStyle>
          <a:p>
            <a:pPr/>
            <a:r>
              <a:t>Lorem Ipsum Dolor</a:t>
            </a:r>
          </a:p>
        </p:txBody>
      </p:sp>
      <p:sp>
        <p:nvSpPr>
          <p:cNvPr id="52" name="Shape 52"/>
          <p:cNvSpPr/>
          <p:nvPr>
            <p:ph type="pic" sz="half" idx="14"/>
          </p:nvPr>
        </p:nvSpPr>
        <p:spPr>
          <a:xfrm>
            <a:off x="6818219" y="647699"/>
            <a:ext cx="5588001" cy="8331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3" name="Shape 53"/>
          <p:cNvSpPr/>
          <p:nvPr>
            <p:ph type="title"/>
          </p:nvPr>
        </p:nvSpPr>
        <p:spPr>
          <a:xfrm>
            <a:off x="508000" y="2806700"/>
            <a:ext cx="5676900" cy="2032000"/>
          </a:xfrm>
          <a:prstGeom prst="rect">
            <a:avLst/>
          </a:prstGeom>
        </p:spPr>
        <p:txBody>
          <a:bodyPr/>
          <a:lstStyle>
            <a:lvl1pPr algn="l">
              <a:defRPr sz="5600"/>
            </a:lvl1pPr>
          </a:lstStyle>
          <a:p>
            <a:pPr/>
            <a:r>
              <a:t>Başlık Metni</a:t>
            </a:r>
          </a:p>
        </p:txBody>
      </p:sp>
      <p:sp>
        <p:nvSpPr>
          <p:cNvPr id="54" name="Shape 54"/>
          <p:cNvSpPr/>
          <p:nvPr>
            <p:ph type="body" sz="quarter" idx="1"/>
          </p:nvPr>
        </p:nvSpPr>
        <p:spPr>
          <a:xfrm>
            <a:off x="508000" y="5029200"/>
            <a:ext cx="5676900" cy="4013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/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55" name="Shape 5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aşlık - Ü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Başlık Metni</a:t>
            </a:r>
          </a:p>
        </p:txBody>
      </p:sp>
      <p:sp>
        <p:nvSpPr>
          <p:cNvPr id="63" name="Shape 6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aşlık ve Mad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Başlık Metni</a:t>
            </a:r>
          </a:p>
        </p:txBody>
      </p:sp>
      <p:sp>
        <p:nvSpPr>
          <p:cNvPr id="71" name="Shape 7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72" name="Shape 7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aşlık, Maddeler ve Fotoğ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type="pic" sz="half" idx="13"/>
          </p:nvPr>
        </p:nvSpPr>
        <p:spPr>
          <a:xfrm>
            <a:off x="6819900" y="2654300"/>
            <a:ext cx="5588000" cy="6350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0" name="Shape 8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Başlık Metni</a:t>
            </a:r>
          </a:p>
        </p:txBody>
      </p:sp>
      <p:sp>
        <p:nvSpPr>
          <p:cNvPr id="81" name="Shape 81"/>
          <p:cNvSpPr/>
          <p:nvPr>
            <p:ph type="body" sz="half" idx="1"/>
          </p:nvPr>
        </p:nvSpPr>
        <p:spPr>
          <a:xfrm>
            <a:off x="508000" y="2730500"/>
            <a:ext cx="5816600" cy="6350000"/>
          </a:xfrm>
          <a:prstGeom prst="rect">
            <a:avLst/>
          </a:prstGeom>
        </p:spPr>
        <p:txBody>
          <a:bodyPr/>
          <a:lstStyle>
            <a:lvl1pPr marL="393700" indent="-393700">
              <a:spcBef>
                <a:spcPts val="1800"/>
              </a:spcBef>
              <a:buSzPct val="65000"/>
              <a:defRPr sz="3000"/>
            </a:lvl1pPr>
            <a:lvl2pPr marL="787400" indent="-393700">
              <a:spcBef>
                <a:spcPts val="1800"/>
              </a:spcBef>
              <a:buSzPct val="65000"/>
              <a:defRPr sz="3000"/>
            </a:lvl2pPr>
            <a:lvl3pPr marL="1181100" indent="-393700">
              <a:spcBef>
                <a:spcPts val="1800"/>
              </a:spcBef>
              <a:buSzPct val="65000"/>
              <a:defRPr sz="3000"/>
            </a:lvl3pPr>
            <a:lvl4pPr marL="1574800" indent="-393700">
              <a:spcBef>
                <a:spcPts val="1800"/>
              </a:spcBef>
              <a:buSzPct val="65000"/>
              <a:defRPr sz="3000"/>
            </a:lvl4pPr>
            <a:lvl5pPr marL="1968500" indent="-393700">
              <a:spcBef>
                <a:spcPts val="1800"/>
              </a:spcBef>
              <a:buSzPct val="65000"/>
              <a:defRPr sz="3000"/>
            </a:lvl5pPr>
          </a:lstStyle>
          <a:p>
            <a:pPr/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82" name="Shape 8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Mad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type="body" idx="1"/>
          </p:nvPr>
        </p:nvSpPr>
        <p:spPr>
          <a:xfrm>
            <a:off x="508000" y="1270000"/>
            <a:ext cx="11988800" cy="7213600"/>
          </a:xfrm>
          <a:prstGeom prst="rect">
            <a:avLst/>
          </a:prstGeom>
        </p:spPr>
        <p:txBody>
          <a:bodyPr/>
          <a:lstStyle/>
          <a:p>
            <a:pPr/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90" name="Shape 9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Fotoğraf - 3 Yukar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type="pic" sz="quarter" idx="13"/>
          </p:nvPr>
        </p:nvSpPr>
        <p:spPr>
          <a:xfrm>
            <a:off x="6856319" y="4772799"/>
            <a:ext cx="5499101" cy="42291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8" name="Shape 98"/>
          <p:cNvSpPr/>
          <p:nvPr>
            <p:ph type="pic" sz="quarter" idx="14"/>
          </p:nvPr>
        </p:nvSpPr>
        <p:spPr>
          <a:xfrm>
            <a:off x="6860562" y="609600"/>
            <a:ext cx="5499101" cy="3530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9" name="Shape 99"/>
          <p:cNvSpPr/>
          <p:nvPr>
            <p:ph type="pic" sz="half" idx="15"/>
          </p:nvPr>
        </p:nvSpPr>
        <p:spPr>
          <a:xfrm>
            <a:off x="557119" y="609599"/>
            <a:ext cx="5588001" cy="83947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0" name="Shape 10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508000" y="2171700"/>
            <a:ext cx="1199729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Shape 3"/>
          <p:cNvSpPr/>
          <p:nvPr/>
        </p:nvSpPr>
        <p:spPr>
          <a:xfrm>
            <a:off x="508000" y="635000"/>
            <a:ext cx="1199729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" name="Shape 4"/>
          <p:cNvSpPr/>
          <p:nvPr>
            <p:ph type="title"/>
          </p:nvPr>
        </p:nvSpPr>
        <p:spPr>
          <a:xfrm>
            <a:off x="508000" y="800100"/>
            <a:ext cx="11988800" cy="12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Başlık Metni</a:t>
            </a:r>
          </a:p>
        </p:txBody>
      </p:sp>
      <p:sp>
        <p:nvSpPr>
          <p:cNvPr id="5" name="Shape 5"/>
          <p:cNvSpPr/>
          <p:nvPr>
            <p:ph type="body" idx="1"/>
          </p:nvPr>
        </p:nvSpPr>
        <p:spPr>
          <a:xfrm>
            <a:off x="508000" y="2628900"/>
            <a:ext cx="119888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6" name="Shape 6"/>
          <p:cNvSpPr/>
          <p:nvPr>
            <p:ph type="sldNum" sz="quarter" idx="2"/>
          </p:nvPr>
        </p:nvSpPr>
        <p:spPr>
          <a:xfrm>
            <a:off x="6324599" y="9258300"/>
            <a:ext cx="342901" cy="4064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4C4946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1pPr>
      <a:lvl2pPr marL="0" marR="0" indent="2286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2pPr>
      <a:lvl3pPr marL="0" marR="0" indent="4572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3pPr>
      <a:lvl4pPr marL="0" marR="0" indent="6858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4pPr>
      <a:lvl5pPr marL="0" marR="0" indent="9144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5pPr>
      <a:lvl6pPr marL="0" marR="0" indent="11430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6pPr>
      <a:lvl7pPr marL="0" marR="0" indent="13716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7pPr>
      <a:lvl8pPr marL="0" marR="0" indent="16002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8pPr>
      <a:lvl9pPr marL="0" marR="0" indent="18288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9pPr>
    </p:titleStyle>
    <p:bodyStyle>
      <a:lvl1pPr marL="4699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1pPr>
      <a:lvl2pPr marL="9398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2pPr>
      <a:lvl3pPr marL="14097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3pPr>
      <a:lvl4pPr marL="18796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4pPr>
      <a:lvl5pPr marL="23495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5pPr>
      <a:lvl6pPr marL="28194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6pPr>
      <a:lvl7pPr marL="32893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7pPr>
      <a:lvl8pPr marL="37592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8pPr>
      <a:lvl9pPr marL="42291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Nasıl daha iyi bir seminer verebiliriz?</a:t>
            </a:r>
          </a:p>
        </p:txBody>
      </p:sp>
      <p:sp>
        <p:nvSpPr>
          <p:cNvPr id="134" name="Shape 134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Etkili Bir Seminer</a:t>
            </a:r>
          </a:p>
        </p:txBody>
      </p:sp>
      <p:sp>
        <p:nvSpPr>
          <p:cNvPr id="135" name="Shape 135"/>
          <p:cNvSpPr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Osman SEZGİN</a:t>
            </a:r>
          </a:p>
        </p:txBody>
      </p:sp>
      <p:sp>
        <p:nvSpPr>
          <p:cNvPr id="136" name="Shape 136"/>
          <p:cNvSpPr/>
          <p:nvPr>
            <p:ph type="sldNum" sz="quarter" idx="4294967295"/>
          </p:nvPr>
        </p:nvSpPr>
        <p:spPr>
          <a:xfrm>
            <a:off x="6381749" y="9258300"/>
            <a:ext cx="228601" cy="40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Sunum 2</a:t>
            </a:r>
          </a:p>
        </p:txBody>
      </p:sp>
      <p:sp>
        <p:nvSpPr>
          <p:cNvPr id="170" name="Shape 17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GİRİŞ:</a:t>
            </a:r>
          </a:p>
          <a:p>
            <a:pPr/>
            <a:r>
              <a:t>Dikkat çekici bir giriş yapılmalı (mesela kısa bir öykü, kısa bir video, bir espri, küçük bir uygulama vs.)</a:t>
            </a:r>
          </a:p>
          <a:p>
            <a:pPr/>
            <a:r>
              <a:t>Konu planlandığı şekilde sunulmalı</a:t>
            </a:r>
          </a:p>
          <a:p>
            <a:pPr/>
            <a:r>
              <a:t>Konuşmacı, dinleyiciler ile bağlantısını koparmamalı</a:t>
            </a:r>
          </a:p>
          <a:p>
            <a:pPr/>
            <a:r>
              <a:t>Arada dinleyicilere soru sorma, örnek isteme vs. gibi iletişim yolları kullanılmalı</a:t>
            </a:r>
          </a:p>
        </p:txBody>
      </p:sp>
      <p:sp>
        <p:nvSpPr>
          <p:cNvPr id="171" name="Shape 171"/>
          <p:cNvSpPr/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Sunum-3</a:t>
            </a:r>
          </a:p>
        </p:txBody>
      </p:sp>
      <p:sp>
        <p:nvSpPr>
          <p:cNvPr id="174" name="Shape 17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GELİŞİM:</a:t>
            </a:r>
          </a:p>
          <a:p>
            <a:pPr/>
            <a:r>
              <a:t>Konunun ilgili yerleri vurgulanmalı</a:t>
            </a:r>
          </a:p>
          <a:p>
            <a:pPr/>
            <a:r>
              <a:t>Bilimsel araştırma sonucu, ilgili istatistikler vs. gibi etkileyici bilgiler uygun şekilde yerleştirilmeli</a:t>
            </a:r>
          </a:p>
          <a:p>
            <a:pPr/>
            <a:r>
              <a:t>Dinleyiciler için yeni ve ilgi çekici bilgiler sunulmalı</a:t>
            </a:r>
          </a:p>
          <a:p>
            <a:pPr/>
            <a:r>
              <a:t>Uygulamaya dönük olarak yapabilecekleri noktalar vurgulanmalı</a:t>
            </a:r>
          </a:p>
        </p:txBody>
      </p:sp>
      <p:sp>
        <p:nvSpPr>
          <p:cNvPr id="175" name="Shape 175"/>
          <p:cNvSpPr/>
          <p:nvPr>
            <p:ph type="sldNum" sz="quarter" idx="4294967295"/>
          </p:nvPr>
        </p:nvSpPr>
        <p:spPr>
          <a:xfrm>
            <a:off x="6330850" y="9258300"/>
            <a:ext cx="330400" cy="40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Sunum-4</a:t>
            </a:r>
          </a:p>
        </p:txBody>
      </p:sp>
      <p:sp>
        <p:nvSpPr>
          <p:cNvPr id="178" name="Shape 17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SÜRDÜRME:</a:t>
            </a:r>
          </a:p>
          <a:p>
            <a:pPr/>
            <a:r>
              <a:t>Sunumu dinleyenlerin ilgisine göre konuşmayı kısaltıp-uzatabilecek esneklikte olmaya çalışılmalı</a:t>
            </a:r>
          </a:p>
          <a:p>
            <a:pPr/>
            <a:r>
              <a:t>Dikkati sürdürmek için örnek olay, video, uygulama vs. gibi şeyler uygun yerlere yerleştirilmeli</a:t>
            </a:r>
          </a:p>
          <a:p>
            <a:pPr/>
            <a:r>
              <a:t>Konu dinleyicilerin yaşadıkları durumlarla ilişkilendirilmelidir.</a:t>
            </a:r>
          </a:p>
        </p:txBody>
      </p:sp>
      <p:sp>
        <p:nvSpPr>
          <p:cNvPr id="179" name="Shape 179"/>
          <p:cNvSpPr/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Sunum-5</a:t>
            </a:r>
          </a:p>
        </p:txBody>
      </p:sp>
      <p:sp>
        <p:nvSpPr>
          <p:cNvPr id="182" name="Shape 18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BİTİRME:</a:t>
            </a:r>
          </a:p>
          <a:p>
            <a:pPr/>
            <a:r>
              <a:t>Sunu ilginç bir şekilde tamamlanmaya çalışılmalı</a:t>
            </a:r>
          </a:p>
          <a:p>
            <a:pPr/>
            <a:r>
              <a:t>İlgisini çekenler için kaynak önerilerinde bulunulmalı</a:t>
            </a:r>
          </a:p>
          <a:p>
            <a:pPr/>
            <a:r>
              <a:t>Dinleyicilere teşekkür edilmeli</a:t>
            </a:r>
          </a:p>
          <a:p>
            <a:pPr/>
            <a:r>
              <a:t>Soru ve katkıları alınmalı</a:t>
            </a:r>
          </a:p>
        </p:txBody>
      </p:sp>
      <p:sp>
        <p:nvSpPr>
          <p:cNvPr id="183" name="Shape 183"/>
          <p:cNvSpPr/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Kişisel Hazırlık</a:t>
            </a:r>
          </a:p>
        </p:txBody>
      </p:sp>
      <p:sp>
        <p:nvSpPr>
          <p:cNvPr id="186" name="Shape 18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46404" indent="-446404" defTabSz="554990">
              <a:spcBef>
                <a:spcPts val="2200"/>
              </a:spcBef>
              <a:defRPr sz="3420"/>
            </a:pPr>
            <a:r>
              <a:t>Sunumda konuşmacının kendini iyi hissetmesi için yeterli hazırlık yapılmış olmalı</a:t>
            </a:r>
          </a:p>
          <a:p>
            <a:pPr marL="446404" indent="-446404" defTabSz="554990">
              <a:spcBef>
                <a:spcPts val="2200"/>
              </a:spcBef>
              <a:defRPr sz="3420"/>
            </a:pPr>
            <a:r>
              <a:t>Konuşmacının kendisini iyi hissedeceği şekilde giyinmesi, saçını ve kişisel bakımını ona göre yapması önemlidir.</a:t>
            </a:r>
          </a:p>
          <a:p>
            <a:pPr marL="446404" indent="-446404" defTabSz="554990">
              <a:spcBef>
                <a:spcPts val="2200"/>
              </a:spcBef>
              <a:defRPr sz="3420"/>
            </a:pPr>
            <a:r>
              <a:t>Konuşmacının kendisine gösterdiği özen, kendisini dinlemeye gelenlere verdiği değeri de gösterir</a:t>
            </a:r>
          </a:p>
          <a:p>
            <a:pPr marL="446404" indent="-446404" defTabSz="554990">
              <a:spcBef>
                <a:spcPts val="2200"/>
              </a:spcBef>
              <a:defRPr sz="3420"/>
            </a:pPr>
            <a:r>
              <a:t>Konuşmacı heyecanlandıysa bunu bastırmak yerine seyirciyle/dinleyiciyle bu durumu paylaşmalı, onlara da ifade etmeli</a:t>
            </a:r>
          </a:p>
        </p:txBody>
      </p:sp>
      <p:sp>
        <p:nvSpPr>
          <p:cNvPr id="187" name="Shape 187"/>
          <p:cNvSpPr/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Etkili bir sunum..</a:t>
            </a:r>
          </a:p>
        </p:txBody>
      </p:sp>
      <p:sp>
        <p:nvSpPr>
          <p:cNvPr id="190" name="Shape 19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18211" indent="-418211" defTabSz="519937">
              <a:spcBef>
                <a:spcPts val="2100"/>
              </a:spcBef>
              <a:defRPr sz="3204"/>
            </a:pPr>
            <a:r>
              <a:t>Etkili bir seminer vermek, iyi bir sunum yapmak öğrenilen ve geliştirilen bir beceridir</a:t>
            </a:r>
          </a:p>
          <a:p>
            <a:pPr marL="418211" indent="-418211" defTabSz="519937">
              <a:spcBef>
                <a:spcPts val="2100"/>
              </a:spcBef>
              <a:defRPr sz="3204"/>
            </a:pPr>
            <a:r>
              <a:t>Bütün beceriler gibi tekrarlanarak ve hatalar düzeltilerek geliştirilir</a:t>
            </a:r>
          </a:p>
          <a:p>
            <a:pPr marL="418211" indent="-418211" defTabSz="519937">
              <a:spcBef>
                <a:spcPts val="2100"/>
              </a:spcBef>
              <a:defRPr sz="3204"/>
            </a:pPr>
            <a:r>
              <a:t>Bu konuda iyi örnekleri takip etmeye, kendi eksiklerimizi görmeye ve düzeltmeye çalışmalıyız</a:t>
            </a:r>
          </a:p>
          <a:p>
            <a:pPr marL="418211" indent="-418211" defTabSz="519937">
              <a:spcBef>
                <a:spcPts val="2100"/>
              </a:spcBef>
              <a:defRPr sz="3204"/>
            </a:pPr>
            <a:r>
              <a:t>Bize verilen geribildirimleri olgunlukla karşılamalı, savunmaya geçmemeli, onlardan yararlanmaya çalışmalıyız</a:t>
            </a:r>
          </a:p>
          <a:p>
            <a:pPr marL="418211" indent="-418211" defTabSz="519937">
              <a:spcBef>
                <a:spcPts val="2100"/>
              </a:spcBef>
              <a:defRPr sz="3204"/>
            </a:pPr>
            <a:r>
              <a:t>Tenkîde tahammül etmeyen terakkî edemez !</a:t>
            </a:r>
          </a:p>
        </p:txBody>
      </p:sp>
      <p:sp>
        <p:nvSpPr>
          <p:cNvPr id="191" name="Shape 191"/>
          <p:cNvSpPr/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Etkili bir sunum..</a:t>
            </a:r>
          </a:p>
        </p:txBody>
      </p:sp>
      <p:sp>
        <p:nvSpPr>
          <p:cNvPr id="194" name="Shape 194"/>
          <p:cNvSpPr/>
          <p:nvPr>
            <p:ph type="body" idx="1"/>
          </p:nvPr>
        </p:nvSpPr>
        <p:spPr>
          <a:xfrm>
            <a:off x="508000" y="2628900"/>
            <a:ext cx="11988800" cy="6686387"/>
          </a:xfrm>
          <a:prstGeom prst="rect">
            <a:avLst/>
          </a:prstGeom>
        </p:spPr>
        <p:txBody>
          <a:bodyPr/>
          <a:lstStyle/>
          <a:p>
            <a:pPr/>
            <a:r>
              <a:t>Yaptığımız işi önemsemeliyiz</a:t>
            </a:r>
          </a:p>
          <a:p>
            <a:pPr/>
            <a:r>
              <a:t>Yaptığımız işi bir “kendini geliştirme fırsatı” olarak değerlendirmeliyiz</a:t>
            </a:r>
          </a:p>
          <a:p>
            <a:pPr/>
            <a:r>
              <a:t>Her seferinde bir öncekinden daha iyi olmak için çaba harcamalıyız.</a:t>
            </a:r>
          </a:p>
          <a:p>
            <a:pPr marL="0" indent="0" algn="ctr">
              <a:buSzTx/>
              <a:buNone/>
            </a:pPr>
            <a:r>
              <a:t>Yaratıcılığımızı kullanmalı ! </a:t>
            </a:r>
          </a:p>
          <a:p>
            <a:pPr marL="0" indent="0" algn="ctr">
              <a:buSzTx/>
              <a:buNone/>
            </a:pPr>
            <a:r>
              <a:t>‘herkes gibi’ ya da ‘sıradan’ olmak yerine; farklı, özgün, özel olmak bizin elimizde !..</a:t>
            </a:r>
          </a:p>
        </p:txBody>
      </p:sp>
      <p:sp>
        <p:nvSpPr>
          <p:cNvPr id="195" name="Shape 195"/>
          <p:cNvSpPr/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8" name="Shape 19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9" name="Shape 199"/>
          <p:cNvSpPr/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İÇERİK</a:t>
            </a:r>
          </a:p>
        </p:txBody>
      </p:sp>
      <p:sp>
        <p:nvSpPr>
          <p:cNvPr id="139" name="Shape 13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52425" indent="-352425" defTabSz="438150">
              <a:spcBef>
                <a:spcPts val="1800"/>
              </a:spcBef>
              <a:defRPr sz="2700"/>
            </a:pPr>
            <a:r>
              <a:t>İhtiyaca dayalı olmak</a:t>
            </a:r>
          </a:p>
          <a:p>
            <a:pPr marL="352425" indent="-352425" defTabSz="438150">
              <a:spcBef>
                <a:spcPts val="1800"/>
              </a:spcBef>
              <a:defRPr sz="2700"/>
            </a:pPr>
            <a:r>
              <a:t>Hedef kitleyi tanımak</a:t>
            </a:r>
          </a:p>
          <a:p>
            <a:pPr marL="352425" indent="-352425" defTabSz="438150">
              <a:spcBef>
                <a:spcPts val="1800"/>
              </a:spcBef>
              <a:defRPr sz="2700"/>
            </a:pPr>
            <a:r>
              <a:t>Seminer sunusunu hazırlamak</a:t>
            </a:r>
          </a:p>
          <a:p>
            <a:pPr marL="352425" indent="-352425" defTabSz="438150">
              <a:spcBef>
                <a:spcPts val="1800"/>
              </a:spcBef>
              <a:defRPr sz="2700"/>
            </a:pPr>
            <a:r>
              <a:t>Sunum taslağı hazırlamak</a:t>
            </a:r>
          </a:p>
          <a:p>
            <a:pPr marL="352425" indent="-352425" defTabSz="438150">
              <a:spcBef>
                <a:spcPts val="1800"/>
              </a:spcBef>
              <a:defRPr sz="2700"/>
            </a:pPr>
            <a:r>
              <a:t>Sunumu oluşturma</a:t>
            </a:r>
          </a:p>
          <a:p>
            <a:pPr marL="352425" indent="-352425" defTabSz="438150">
              <a:spcBef>
                <a:spcPts val="1800"/>
              </a:spcBef>
              <a:defRPr sz="2700"/>
            </a:pPr>
            <a:r>
              <a:t>Sunum öncesi kontrol</a:t>
            </a:r>
          </a:p>
          <a:p>
            <a:pPr marL="352425" indent="-352425" defTabSz="438150">
              <a:spcBef>
                <a:spcPts val="1800"/>
              </a:spcBef>
              <a:defRPr sz="2700"/>
            </a:pPr>
            <a:r>
              <a:t>Sunum esnasında 1-2-3-4-5</a:t>
            </a:r>
          </a:p>
          <a:p>
            <a:pPr marL="352425" indent="-352425" defTabSz="438150">
              <a:spcBef>
                <a:spcPts val="1800"/>
              </a:spcBef>
              <a:defRPr sz="2700"/>
            </a:pPr>
            <a:r>
              <a:t>Kişisel Hazırlık</a:t>
            </a:r>
          </a:p>
          <a:p>
            <a:pPr marL="352425" indent="-352425" defTabSz="438150">
              <a:spcBef>
                <a:spcPts val="1800"/>
              </a:spcBef>
              <a:defRPr sz="2700"/>
            </a:pPr>
            <a:r>
              <a:t>Etkili bir sunum için…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İhtiyaca Dayalı Olmak</a:t>
            </a:r>
          </a:p>
        </p:txBody>
      </p:sp>
      <p:sp>
        <p:nvSpPr>
          <p:cNvPr id="142" name="Shape 14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Seminer konusu talep edilen bir konu mu?</a:t>
            </a:r>
          </a:p>
          <a:p>
            <a:pPr/>
            <a:r>
              <a:t>İhtiyaç analizi yapıldı mı?</a:t>
            </a:r>
          </a:p>
          <a:p>
            <a:pPr/>
            <a:r>
              <a:t>Böyle bir seminerin ilgi göreceğine ilişkin gerekçeleriniz neler?</a:t>
            </a:r>
          </a:p>
          <a:p>
            <a:pPr/>
            <a:r>
              <a:t>Dinleyiciler ‘gönüllü’ mü ?</a:t>
            </a:r>
          </a:p>
        </p:txBody>
      </p:sp>
      <p:sp>
        <p:nvSpPr>
          <p:cNvPr id="143" name="Shape 143"/>
          <p:cNvSpPr/>
          <p:nvPr>
            <p:ph type="sldNum" sz="quarter" idx="4294967295"/>
          </p:nvPr>
        </p:nvSpPr>
        <p:spPr>
          <a:xfrm>
            <a:off x="6381749" y="9258300"/>
            <a:ext cx="228601" cy="40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Hedef Kitleyi Tanımak</a:t>
            </a:r>
          </a:p>
        </p:txBody>
      </p:sp>
      <p:sp>
        <p:nvSpPr>
          <p:cNvPr id="146" name="Shape 14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Hedef kitle kimlerden oluşuyor?</a:t>
            </a:r>
          </a:p>
          <a:p>
            <a:pPr/>
            <a:r>
              <a:t>Genel özellikleri neler?</a:t>
            </a:r>
          </a:p>
          <a:p>
            <a:pPr/>
            <a:r>
              <a:t>Hedef kitlenin sizin sunumunuzu etkileyici özellikleri neler olabilir?</a:t>
            </a:r>
          </a:p>
        </p:txBody>
      </p:sp>
      <p:sp>
        <p:nvSpPr>
          <p:cNvPr id="147" name="Shape 147"/>
          <p:cNvSpPr/>
          <p:nvPr>
            <p:ph type="sldNum" sz="quarter" idx="4294967295"/>
          </p:nvPr>
        </p:nvSpPr>
        <p:spPr>
          <a:xfrm>
            <a:off x="6381749" y="9258300"/>
            <a:ext cx="228601" cy="40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Seminer Sunusunu Hazırlamak</a:t>
            </a:r>
          </a:p>
        </p:txBody>
      </p:sp>
      <p:sp>
        <p:nvSpPr>
          <p:cNvPr id="150" name="Shape 15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46404" indent="-446404" defTabSz="554990">
              <a:spcBef>
                <a:spcPts val="2200"/>
              </a:spcBef>
              <a:defRPr sz="3420"/>
            </a:pPr>
            <a:r>
              <a:t>Konu ile ilgili araştırma yapılmalı</a:t>
            </a:r>
          </a:p>
          <a:p>
            <a:pPr marL="446404" indent="-446404" defTabSz="554990">
              <a:spcBef>
                <a:spcPts val="2200"/>
              </a:spcBef>
              <a:defRPr sz="3420"/>
            </a:pPr>
            <a:r>
              <a:t>İlgili kitaplar karıştırılmalı, önemli yerlere göz atılmalı</a:t>
            </a:r>
          </a:p>
          <a:p>
            <a:pPr marL="446404" indent="-446404" defTabSz="554990">
              <a:spcBef>
                <a:spcPts val="2200"/>
              </a:spcBef>
              <a:defRPr sz="3420"/>
            </a:pPr>
            <a:r>
              <a:t>Konu hakkındaki son yayınlar ve/ya güncel durum araştırılmalı</a:t>
            </a:r>
          </a:p>
          <a:p>
            <a:pPr marL="446404" indent="-446404" defTabSz="554990">
              <a:spcBef>
                <a:spcPts val="2200"/>
              </a:spcBef>
              <a:defRPr sz="3420"/>
            </a:pPr>
            <a:r>
              <a:t>Kaynak kişiler ile görüşülmeli</a:t>
            </a:r>
          </a:p>
          <a:p>
            <a:pPr marL="446404" indent="-446404" defTabSz="554990">
              <a:spcBef>
                <a:spcPts val="2200"/>
              </a:spcBef>
              <a:defRPr sz="3420"/>
            </a:pPr>
            <a:r>
              <a:t>İnternetten ilgili materyal araştırılmalı (örn. videolar, görseller, sözler, şiirler vb.)</a:t>
            </a:r>
          </a:p>
          <a:p>
            <a:pPr marL="446404" indent="-446404" defTabSz="554990">
              <a:spcBef>
                <a:spcPts val="2200"/>
              </a:spcBef>
              <a:defRPr sz="3420"/>
            </a:pPr>
            <a:r>
              <a:t>Konu ile ilgili araştırmalara ulaşmaya çalışılmalı</a:t>
            </a:r>
          </a:p>
        </p:txBody>
      </p:sp>
      <p:sp>
        <p:nvSpPr>
          <p:cNvPr id="151" name="Shape 151"/>
          <p:cNvSpPr/>
          <p:nvPr>
            <p:ph type="sldNum" sz="quarter" idx="4294967295"/>
          </p:nvPr>
        </p:nvSpPr>
        <p:spPr>
          <a:xfrm>
            <a:off x="6381749" y="9258300"/>
            <a:ext cx="228601" cy="40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Sunum Taslağı Hazırlamak</a:t>
            </a:r>
          </a:p>
        </p:txBody>
      </p:sp>
      <p:sp>
        <p:nvSpPr>
          <p:cNvPr id="154" name="Shape 15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Sunuda nelere yer vermek istenildiği belirlenmeli (kapsam)</a:t>
            </a:r>
          </a:p>
          <a:p>
            <a:pPr/>
            <a:r>
              <a:t>Nasıl bir akış izleyeneceği planlanlanmalı (planlama)</a:t>
            </a:r>
          </a:p>
          <a:p>
            <a:pPr/>
            <a:r>
              <a:t>Kullanılacak materyallere karar verilmeli</a:t>
            </a:r>
          </a:p>
          <a:p>
            <a:pPr/>
            <a:r>
              <a:t>İlgili materyaller seçilmeli veya hazırlanmalı (broşür, afiş, davetiye, uygulama formları vb.)</a:t>
            </a:r>
          </a:p>
        </p:txBody>
      </p:sp>
      <p:sp>
        <p:nvSpPr>
          <p:cNvPr id="155" name="Shape 155"/>
          <p:cNvSpPr/>
          <p:nvPr>
            <p:ph type="sldNum" sz="quarter" idx="4294967295"/>
          </p:nvPr>
        </p:nvSpPr>
        <p:spPr>
          <a:xfrm>
            <a:off x="6381749" y="9258300"/>
            <a:ext cx="228601" cy="40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Sunumu Oluşturma</a:t>
            </a:r>
          </a:p>
        </p:txBody>
      </p:sp>
      <p:sp>
        <p:nvSpPr>
          <p:cNvPr id="158" name="Shape 15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Taslak üzerinde tartışıp karara vardıktan sonra sunum hazırlanmalı</a:t>
            </a:r>
          </a:p>
          <a:p>
            <a:pPr/>
            <a:r>
              <a:t>Slaytlara çok fazla yazılı metin koyulmamalı</a:t>
            </a:r>
          </a:p>
          <a:p>
            <a:pPr/>
            <a:r>
              <a:t>Slaytlarda görseller ve ilgili açıklamalar dengelenmeli</a:t>
            </a:r>
          </a:p>
          <a:p>
            <a:pPr/>
            <a:r>
              <a:t>Slayt düzeni hedef kitleye uygun olarak hazırlanmalı</a:t>
            </a:r>
          </a:p>
          <a:p>
            <a:pPr/>
            <a:r>
              <a:t>Sunu 45-60 dk. olarak planlanmalı</a:t>
            </a:r>
          </a:p>
        </p:txBody>
      </p:sp>
      <p:sp>
        <p:nvSpPr>
          <p:cNvPr id="159" name="Shape 159"/>
          <p:cNvSpPr/>
          <p:nvPr>
            <p:ph type="sldNum" sz="quarter" idx="4294967295"/>
          </p:nvPr>
        </p:nvSpPr>
        <p:spPr>
          <a:xfrm>
            <a:off x="6381749" y="9258300"/>
            <a:ext cx="228601" cy="40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Sunum Öncesi Kontrol</a:t>
            </a:r>
          </a:p>
        </p:txBody>
      </p:sp>
      <p:sp>
        <p:nvSpPr>
          <p:cNvPr id="162" name="Shape 16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Sunumdan önce bütün hazırlıklar kontrol edilmeli.</a:t>
            </a:r>
          </a:p>
          <a:p>
            <a:pPr/>
            <a:r>
              <a:t>Gerekli değişiklik ve düzenlemeler yapılmalı</a:t>
            </a:r>
          </a:p>
          <a:p>
            <a:pPr/>
            <a:r>
              <a:t>Materyallerin yeterli olduğundan emin olunmalı</a:t>
            </a:r>
          </a:p>
          <a:p>
            <a:pPr/>
            <a:r>
              <a:t>Seminer salonunda teknik düzenlemeler kontrol edilmeli</a:t>
            </a:r>
          </a:p>
          <a:p>
            <a:pPr/>
            <a:r>
              <a:t>Seminer salonundaki bütün gerekli hazırlıklar gözden geçirilmeli</a:t>
            </a:r>
          </a:p>
        </p:txBody>
      </p:sp>
      <p:sp>
        <p:nvSpPr>
          <p:cNvPr id="163" name="Shape 163"/>
          <p:cNvSpPr/>
          <p:nvPr>
            <p:ph type="sldNum" sz="quarter" idx="4294967295"/>
          </p:nvPr>
        </p:nvSpPr>
        <p:spPr>
          <a:xfrm>
            <a:off x="6381749" y="9258300"/>
            <a:ext cx="228601" cy="40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Sunum Esnasında 1</a:t>
            </a:r>
          </a:p>
        </p:txBody>
      </p:sp>
      <p:sp>
        <p:nvSpPr>
          <p:cNvPr id="166" name="Shape 16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554990">
              <a:spcBef>
                <a:spcPts val="2200"/>
              </a:spcBef>
              <a:buSzTx/>
              <a:buNone/>
              <a:defRPr sz="3420"/>
            </a:pPr>
            <a:r>
              <a:t>BAŞLAMA:</a:t>
            </a:r>
          </a:p>
          <a:p>
            <a:pPr marL="446404" indent="-446404" defTabSz="554990">
              <a:spcBef>
                <a:spcPts val="2200"/>
              </a:spcBef>
              <a:defRPr sz="3420"/>
            </a:pPr>
            <a:r>
              <a:t>Dinlemeye gelenler konuşmacı tarafından selamlanmalı, göz iletişimi kurulmalı</a:t>
            </a:r>
          </a:p>
          <a:p>
            <a:pPr marL="446404" indent="-446404" defTabSz="554990">
              <a:spcBef>
                <a:spcPts val="2200"/>
              </a:spcBef>
              <a:defRPr sz="3420"/>
            </a:pPr>
            <a:r>
              <a:t>Geldikleri için teşekkür edilmeli</a:t>
            </a:r>
          </a:p>
          <a:p>
            <a:pPr marL="446404" indent="-446404" defTabSz="554990">
              <a:spcBef>
                <a:spcPts val="2200"/>
              </a:spcBef>
              <a:defRPr sz="3420"/>
            </a:pPr>
            <a:r>
              <a:t>Konuşmacı kendisini tanıtmalı</a:t>
            </a:r>
          </a:p>
          <a:p>
            <a:pPr marL="446404" indent="-446404" defTabSz="554990">
              <a:spcBef>
                <a:spcPts val="2200"/>
              </a:spcBef>
              <a:defRPr sz="3420"/>
            </a:pPr>
            <a:r>
              <a:t>Sunumun amacı ve kapsamı hakkında kısaca bilgilendirme yapılmalı</a:t>
            </a:r>
          </a:p>
          <a:p>
            <a:pPr marL="446404" indent="-446404" defTabSz="554990">
              <a:spcBef>
                <a:spcPts val="2200"/>
              </a:spcBef>
              <a:defRPr sz="3420"/>
            </a:pPr>
            <a:r>
              <a:t>Dinleyicilerin sunum hakkındaki beklentileri sorulmalı</a:t>
            </a:r>
          </a:p>
        </p:txBody>
      </p:sp>
      <p:sp>
        <p:nvSpPr>
          <p:cNvPr id="167" name="Shape 167"/>
          <p:cNvSpPr/>
          <p:nvPr>
            <p:ph type="sldNum" sz="quarter" idx="4294967295"/>
          </p:nvPr>
        </p:nvSpPr>
        <p:spPr>
          <a:xfrm>
            <a:off x="6381749" y="9258300"/>
            <a:ext cx="228601" cy="40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New_Template4">
  <a:themeElements>
    <a:clrScheme name="New_Template4">
      <a:dk1>
        <a:srgbClr val="414141"/>
      </a:dk1>
      <a:lt1>
        <a:srgbClr val="004141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33948" dir="270000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4">
  <a:themeElements>
    <a:clrScheme name="New_Template4">
      <a:dk1>
        <a:srgbClr val="000000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33948" dir="270000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