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</p:sldIdLst>
  <p:sldSz cx="13004800" cy="9753600"/>
  <p:notesSz cx="13004800" cy="97536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760220" y="1206500"/>
            <a:ext cx="9484360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0" i="0">
                <a:solidFill>
                  <a:srgbClr val="3E231A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3E231A"/>
                </a:solidFill>
                <a:latin typeface="Arial Narrow"/>
                <a:cs typeface="Arial Narrow"/>
              </a:defRPr>
            </a:lvl1pPr>
          </a:lstStyle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0" i="0">
                <a:solidFill>
                  <a:srgbClr val="3E231A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rgbClr val="3E231A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3E231A"/>
                </a:solidFill>
                <a:latin typeface="Arial Narrow"/>
                <a:cs typeface="Arial Narrow"/>
              </a:defRPr>
            </a:lvl1pPr>
          </a:lstStyle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0" i="0">
                <a:solidFill>
                  <a:srgbClr val="3E231A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697472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3E231A"/>
                </a:solidFill>
                <a:latin typeface="Arial Narrow"/>
                <a:cs typeface="Arial Narrow"/>
              </a:defRPr>
            </a:lvl1pPr>
          </a:lstStyle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0" i="0">
                <a:solidFill>
                  <a:srgbClr val="3E231A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3E231A"/>
                </a:solidFill>
                <a:latin typeface="Arial Narrow"/>
                <a:cs typeface="Arial Narrow"/>
              </a:defRPr>
            </a:lvl1pPr>
          </a:lstStyle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3E231A"/>
                </a:solidFill>
                <a:latin typeface="Arial Narrow"/>
                <a:cs typeface="Arial Narrow"/>
              </a:defRPr>
            </a:lvl1pPr>
          </a:lstStyle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89934" y="504284"/>
            <a:ext cx="6424930" cy="2132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0" i="0">
                <a:solidFill>
                  <a:srgbClr val="3E231A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47725" y="2631948"/>
            <a:ext cx="11309350" cy="647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rgbClr val="3E231A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286500" y="9321292"/>
            <a:ext cx="44704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3E231A"/>
                </a:solidFill>
                <a:latin typeface="Arial Narrow"/>
                <a:cs typeface="Arial Narrow"/>
              </a:defRPr>
            </a:lvl1pPr>
          </a:lstStyle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0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26.png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image" Target="../media/image29.png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Relationship Id="rId3" Type="http://schemas.openxmlformats.org/officeDocument/2006/relationships/image" Target="../media/image31.png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png"/><Relationship Id="rId3" Type="http://schemas.openxmlformats.org/officeDocument/2006/relationships/image" Target="../media/image33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png"/><Relationship Id="rId3" Type="http://schemas.openxmlformats.org/officeDocument/2006/relationships/image" Target="../media/image35.png"/><Relationship Id="rId4" Type="http://schemas.openxmlformats.org/officeDocument/2006/relationships/image" Target="../media/image36.png"/><Relationship Id="rId5" Type="http://schemas.openxmlformats.org/officeDocument/2006/relationships/image" Target="../media/image37.png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8.png"/><Relationship Id="rId3" Type="http://schemas.openxmlformats.org/officeDocument/2006/relationships/image" Target="../media/image39.png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png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0.png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1.png"/><Relationship Id="rId3" Type="http://schemas.openxmlformats.org/officeDocument/2006/relationships/image" Target="../media/image28.png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2.png"/><Relationship Id="rId3" Type="http://schemas.openxmlformats.org/officeDocument/2006/relationships/image" Target="../media/image43.png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1.png"/><Relationship Id="rId3" Type="http://schemas.openxmlformats.org/officeDocument/2006/relationships/image" Target="../media/image28.png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png"/><Relationship Id="rId3" Type="http://schemas.openxmlformats.org/officeDocument/2006/relationships/image" Target="../media/image30.png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4.png"/><Relationship Id="rId3" Type="http://schemas.openxmlformats.org/officeDocument/2006/relationships/image" Target="../media/image45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6.png"/><Relationship Id="rId3" Type="http://schemas.openxmlformats.org/officeDocument/2006/relationships/image" Target="../media/image47.png"/><Relationship Id="rId4" Type="http://schemas.openxmlformats.org/officeDocument/2006/relationships/image" Target="../media/image48.png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png"/><Relationship Id="rId3" Type="http://schemas.openxmlformats.org/officeDocument/2006/relationships/image" Target="../media/image36.png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9.png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Relationship Id="rId3" Type="http://schemas.openxmlformats.org/officeDocument/2006/relationships/image" Target="../media/image50.png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1.png"/><Relationship Id="rId3" Type="http://schemas.openxmlformats.org/officeDocument/2006/relationships/image" Target="../media/image52.png"/><Relationship Id="rId4" Type="http://schemas.openxmlformats.org/officeDocument/2006/relationships/image" Target="../media/image53.png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png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4.png"/><Relationship Id="rId3" Type="http://schemas.openxmlformats.org/officeDocument/2006/relationships/image" Target="../media/image55.png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6.png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7.png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Relationship Id="rId3" Type="http://schemas.openxmlformats.org/officeDocument/2006/relationships/image" Target="../media/image58.png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1.png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9.png"/><Relationship Id="rId3" Type="http://schemas.openxmlformats.org/officeDocument/2006/relationships/image" Target="../media/image21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0.png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3" Type="http://schemas.openxmlformats.org/officeDocument/2006/relationships/image" Target="../media/image56.png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7.png"/><Relationship Id="rId3" Type="http://schemas.openxmlformats.org/officeDocument/2006/relationships/image" Target="../media/image61.png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1.png"/><Relationship Id="rId3" Type="http://schemas.openxmlformats.org/officeDocument/2006/relationships/image" Target="../media/image28.png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0.png"/><Relationship Id="rId3" Type="http://schemas.openxmlformats.org/officeDocument/2006/relationships/image" Target="../media/image2.png"/><Relationship Id="rId4" Type="http://schemas.openxmlformats.org/officeDocument/2006/relationships/image" Target="../media/image62.png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3.png"/><Relationship Id="rId3" Type="http://schemas.openxmlformats.org/officeDocument/2006/relationships/image" Target="../media/image64.png"/><Relationship Id="rId4" Type="http://schemas.openxmlformats.org/officeDocument/2006/relationships/image" Target="../media/image65.png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6.png"/><Relationship Id="rId3" Type="http://schemas.openxmlformats.org/officeDocument/2006/relationships/image" Target="../media/image67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09900" y="1626705"/>
            <a:ext cx="6995795" cy="40227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23465" marR="5080" indent="-2311400">
              <a:lnSpc>
                <a:spcPct val="134800"/>
              </a:lnSpc>
              <a:spcBef>
                <a:spcPts val="95"/>
              </a:spcBef>
            </a:pPr>
            <a:r>
              <a:rPr dirty="0" sz="70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7050">
                <a:solidFill>
                  <a:srgbClr val="3E231A"/>
                </a:solidFill>
                <a:latin typeface="Trebuchet MS"/>
                <a:cs typeface="Trebuchet MS"/>
              </a:rPr>
              <a:t>Ğİ</a:t>
            </a:r>
            <a:r>
              <a:rPr dirty="0" sz="7050">
                <a:solidFill>
                  <a:srgbClr val="3E231A"/>
                </a:solidFill>
                <a:latin typeface="Arial Narrow"/>
                <a:cs typeface="Arial Narrow"/>
              </a:rPr>
              <a:t>T</a:t>
            </a:r>
            <a:r>
              <a:rPr dirty="0" sz="70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7050">
                <a:solidFill>
                  <a:srgbClr val="3E231A"/>
                </a:solidFill>
                <a:latin typeface="Arial Narrow"/>
                <a:cs typeface="Arial Narrow"/>
              </a:rPr>
              <a:t>M</a:t>
            </a:r>
            <a:r>
              <a:rPr dirty="0" sz="7050" spc="5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7050" spc="-10">
                <a:solidFill>
                  <a:srgbClr val="3E231A"/>
                </a:solidFill>
                <a:latin typeface="Arial Narrow"/>
                <a:cs typeface="Arial Narrow"/>
              </a:rPr>
              <a:t>FELSEFES</a:t>
            </a:r>
            <a:r>
              <a:rPr dirty="0" sz="7050" spc="-10">
                <a:solidFill>
                  <a:srgbClr val="3E231A"/>
                </a:solidFill>
                <a:latin typeface="Trebuchet MS"/>
                <a:cs typeface="Trebuchet MS"/>
              </a:rPr>
              <a:t>İ </a:t>
            </a:r>
            <a:r>
              <a:rPr dirty="0" sz="7050" spc="-10">
                <a:solidFill>
                  <a:srgbClr val="3E231A"/>
                </a:solidFill>
                <a:latin typeface="Arial Narrow"/>
                <a:cs typeface="Arial Narrow"/>
              </a:rPr>
              <a:t>DERS</a:t>
            </a:r>
            <a:r>
              <a:rPr dirty="0" sz="7050" spc="-1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endParaRPr sz="7050">
              <a:latin typeface="Trebuchet MS"/>
              <a:cs typeface="Trebuchet MS"/>
            </a:endParaRPr>
          </a:p>
          <a:p>
            <a:pPr algn="ctr" marR="1106170">
              <a:lnSpc>
                <a:spcPct val="100000"/>
              </a:lnSpc>
              <a:spcBef>
                <a:spcPts val="30"/>
              </a:spcBef>
            </a:pPr>
            <a:r>
              <a:rPr dirty="0" sz="7200" i="1">
                <a:solidFill>
                  <a:srgbClr val="3E231A"/>
                </a:solidFill>
                <a:latin typeface="Monotype Corsiva"/>
                <a:cs typeface="Monotype Corsiva"/>
              </a:rPr>
              <a:t>2021-</a:t>
            </a:r>
            <a:r>
              <a:rPr dirty="0" sz="7200" spc="-25" i="1">
                <a:solidFill>
                  <a:srgbClr val="3E231A"/>
                </a:solidFill>
                <a:latin typeface="Monotype Corsiva"/>
                <a:cs typeface="Monotype Corsiva"/>
              </a:rPr>
              <a:t>22</a:t>
            </a:r>
            <a:endParaRPr sz="7200">
              <a:latin typeface="Monotype Corsiva"/>
              <a:cs typeface="Monotype Corsiva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5435600" y="6062979"/>
            <a:ext cx="2143760" cy="4921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3050" spc="50">
                <a:solidFill>
                  <a:srgbClr val="3E231A"/>
                </a:solidFill>
                <a:latin typeface="Arial Narrow"/>
                <a:cs typeface="Arial Narrow"/>
              </a:rPr>
              <a:t>Osman</a:t>
            </a:r>
            <a:r>
              <a:rPr dirty="0" sz="30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Sezgin</a:t>
            </a:r>
            <a:endParaRPr sz="305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12836" y="2255483"/>
            <a:ext cx="178720" cy="152502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82737" y="3166073"/>
            <a:ext cx="178719" cy="152502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82737" y="4076663"/>
            <a:ext cx="178719" cy="152502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73200" y="329148"/>
            <a:ext cx="7527290" cy="4141470"/>
          </a:xfrm>
          <a:prstGeom prst="rect"/>
        </p:spPr>
        <p:txBody>
          <a:bodyPr wrap="square" lIns="0" tIns="325755" rIns="0" bIns="0" rtlCol="0" vert="horz">
            <a:spAutoFit/>
          </a:bodyPr>
          <a:lstStyle/>
          <a:p>
            <a:pPr marL="12700" marR="5080" indent="2527300">
              <a:lnSpc>
                <a:spcPct val="126600"/>
              </a:lnSpc>
              <a:spcBef>
                <a:spcPts val="2565"/>
              </a:spcBef>
            </a:pPr>
            <a:r>
              <a:rPr dirty="0" sz="6550" spc="-114"/>
              <a:t>Felsefe</a:t>
            </a:r>
            <a:r>
              <a:rPr dirty="0" sz="6550"/>
              <a:t> </a:t>
            </a:r>
            <a:r>
              <a:rPr dirty="0" sz="6550" spc="195"/>
              <a:t>Nedir?</a:t>
            </a:r>
            <a:r>
              <a:rPr dirty="0" sz="6550" spc="10"/>
              <a:t> </a:t>
            </a:r>
            <a:r>
              <a:rPr dirty="0" sz="3000" spc="-320"/>
              <a:t>(1) </a:t>
            </a:r>
            <a:r>
              <a:rPr dirty="0" sz="3000"/>
              <a:t>Bazı</a:t>
            </a:r>
            <a:r>
              <a:rPr dirty="0" sz="3000" spc="-50"/>
              <a:t> </a:t>
            </a:r>
            <a:r>
              <a:rPr dirty="0" sz="3000"/>
              <a:t>felsefe</a:t>
            </a:r>
            <a:r>
              <a:rPr dirty="0" sz="3000" spc="-50"/>
              <a:t> </a:t>
            </a:r>
            <a:r>
              <a:rPr dirty="0" sz="3000" spc="-10"/>
              <a:t>tanımları</a:t>
            </a:r>
            <a:r>
              <a:rPr dirty="0" sz="3000" spc="-45"/>
              <a:t> </a:t>
            </a:r>
            <a:r>
              <a:rPr dirty="0" sz="3000" spc="-10">
                <a:latin typeface="Trebuchet MS"/>
                <a:cs typeface="Trebuchet MS"/>
              </a:rPr>
              <a:t>ş</a:t>
            </a:r>
            <a:r>
              <a:rPr dirty="0" sz="3000" spc="-10"/>
              <a:t>unlardır:</a:t>
            </a:r>
            <a:endParaRPr sz="3000">
              <a:latin typeface="Trebuchet MS"/>
              <a:cs typeface="Trebuchet MS"/>
            </a:endParaRPr>
          </a:p>
          <a:p>
            <a:pPr marL="482600" marR="3837304">
              <a:lnSpc>
                <a:spcPct val="197200"/>
              </a:lnSpc>
              <a:spcBef>
                <a:spcPts val="100"/>
              </a:spcBef>
            </a:pPr>
            <a:r>
              <a:rPr dirty="0" sz="3000" spc="-55"/>
              <a:t>Felsefe</a:t>
            </a:r>
            <a:r>
              <a:rPr dirty="0" sz="3000" spc="65"/>
              <a:t> </a:t>
            </a:r>
            <a:r>
              <a:rPr dirty="0" sz="3000"/>
              <a:t>soru</a:t>
            </a:r>
            <a:r>
              <a:rPr dirty="0" sz="3000" spc="70"/>
              <a:t> </a:t>
            </a:r>
            <a:r>
              <a:rPr dirty="0" sz="3000" spc="-10"/>
              <a:t>sormaktır. </a:t>
            </a:r>
            <a:r>
              <a:rPr dirty="0" sz="3000" spc="-55"/>
              <a:t>Felsefe</a:t>
            </a:r>
            <a:r>
              <a:rPr dirty="0" sz="3000" spc="-5"/>
              <a:t> </a:t>
            </a:r>
            <a:r>
              <a:rPr dirty="0" sz="3000"/>
              <a:t>yolda </a:t>
            </a:r>
            <a:r>
              <a:rPr dirty="0" sz="3000" spc="-10"/>
              <a:t>olmaktır.</a:t>
            </a:r>
            <a:endParaRPr sz="3000"/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82737" y="4987253"/>
            <a:ext cx="178719" cy="152502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82737" y="5897843"/>
            <a:ext cx="178719" cy="152502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82737" y="7418033"/>
            <a:ext cx="178719" cy="152502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1943100" y="4901946"/>
            <a:ext cx="10041890" cy="414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55">
                <a:solidFill>
                  <a:srgbClr val="3E231A"/>
                </a:solidFill>
                <a:latin typeface="Arial Narrow"/>
                <a:cs typeface="Arial Narrow"/>
              </a:rPr>
              <a:t>Felsefe</a:t>
            </a:r>
            <a:r>
              <a:rPr dirty="0" sz="30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75">
                <a:solidFill>
                  <a:srgbClr val="3E231A"/>
                </a:solidFill>
                <a:latin typeface="Arial Narrow"/>
                <a:cs typeface="Arial Narrow"/>
              </a:rPr>
              <a:t>ölümün</a:t>
            </a:r>
            <a:r>
              <a:rPr dirty="0" sz="30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hakîkatini</a:t>
            </a:r>
            <a:r>
              <a:rPr dirty="0" sz="30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anlamaktır.</a:t>
            </a:r>
            <a:endParaRPr sz="3000">
              <a:latin typeface="Arial Narrow"/>
              <a:cs typeface="Arial Narrow"/>
            </a:endParaRPr>
          </a:p>
          <a:p>
            <a:pPr marL="12700" marR="229870">
              <a:lnSpc>
                <a:spcPct val="133300"/>
              </a:lnSpc>
              <a:spcBef>
                <a:spcPts val="2400"/>
              </a:spcBef>
            </a:pPr>
            <a:r>
              <a:rPr dirty="0" sz="3000" spc="-55">
                <a:solidFill>
                  <a:srgbClr val="3E231A"/>
                </a:solidFill>
                <a:latin typeface="Arial Narrow"/>
                <a:cs typeface="Arial Narrow"/>
              </a:rPr>
              <a:t>Felsefe</a:t>
            </a:r>
            <a:r>
              <a:rPr dirty="0" sz="300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ki</a:t>
            </a:r>
            <a:r>
              <a:rPr dirty="0" sz="30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inin</a:t>
            </a:r>
            <a:r>
              <a:rPr dirty="0" sz="300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kendisi,</a:t>
            </a:r>
            <a:r>
              <a:rPr dirty="0" sz="300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hayatı,</a:t>
            </a:r>
            <a:r>
              <a:rPr dirty="0" sz="300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içinde</a:t>
            </a:r>
            <a:r>
              <a:rPr dirty="0" sz="300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40">
                <a:solidFill>
                  <a:srgbClr val="3E231A"/>
                </a:solidFill>
                <a:latin typeface="Arial Narrow"/>
                <a:cs typeface="Arial Narrow"/>
              </a:rPr>
              <a:t>ya</a:t>
            </a:r>
            <a:r>
              <a:rPr dirty="0" sz="3000" spc="-4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00" spc="-40">
                <a:solidFill>
                  <a:srgbClr val="3E231A"/>
                </a:solidFill>
                <a:latin typeface="Arial Narrow"/>
                <a:cs typeface="Arial Narrow"/>
              </a:rPr>
              <a:t>adı</a:t>
            </a:r>
            <a:r>
              <a:rPr dirty="0" sz="3000" spc="-4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00" spc="-4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300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toplum</a:t>
            </a:r>
            <a:r>
              <a:rPr dirty="0" sz="300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00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evren</a:t>
            </a:r>
            <a:r>
              <a:rPr dirty="0" sz="300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(kâinât)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üzerine</a:t>
            </a:r>
            <a:r>
              <a:rPr dirty="0" sz="300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2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3000" spc="-2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00" spc="-20">
                <a:solidFill>
                  <a:srgbClr val="3E231A"/>
                </a:solidFill>
                <a:latin typeface="Arial Narrow"/>
                <a:cs typeface="Arial Narrow"/>
              </a:rPr>
              <a:t>ünme</a:t>
            </a:r>
            <a:r>
              <a:rPr dirty="0" sz="300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faaliyeti</a:t>
            </a:r>
            <a:r>
              <a:rPr dirty="0" sz="300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00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denebilir.</a:t>
            </a:r>
            <a:endParaRPr sz="3000">
              <a:latin typeface="Arial Narrow"/>
              <a:cs typeface="Arial Narrow"/>
            </a:endParaRPr>
          </a:p>
          <a:p>
            <a:pPr marL="12700" marR="5080">
              <a:lnSpc>
                <a:spcPct val="133300"/>
              </a:lnSpc>
              <a:spcBef>
                <a:spcPts val="2405"/>
              </a:spcBef>
            </a:pPr>
            <a:r>
              <a:rPr dirty="0" sz="3000" spc="-2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3000" spc="-20">
                <a:solidFill>
                  <a:srgbClr val="3E231A"/>
                </a:solidFill>
                <a:latin typeface="Arial Narrow"/>
                <a:cs typeface="Arial Narrow"/>
              </a:rPr>
              <a:t>nsanı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insan</a:t>
            </a:r>
            <a:r>
              <a:rPr dirty="0" sz="30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yapan</a:t>
            </a:r>
            <a:r>
              <a:rPr dirty="0" sz="30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kendisini</a:t>
            </a:r>
            <a:r>
              <a:rPr dirty="0" sz="30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20">
                <a:solidFill>
                  <a:srgbClr val="3E231A"/>
                </a:solidFill>
                <a:latin typeface="Arial Narrow"/>
                <a:cs typeface="Arial Narrow"/>
              </a:rPr>
              <a:t>(</a:t>
            </a:r>
            <a:r>
              <a:rPr dirty="0" sz="2300" spc="-20">
                <a:solidFill>
                  <a:srgbClr val="3E231A"/>
                </a:solidFill>
                <a:latin typeface="Arial Narrow"/>
                <a:cs typeface="Arial Narrow"/>
              </a:rPr>
              <a:t>ben </a:t>
            </a:r>
            <a:r>
              <a:rPr dirty="0" sz="2300">
                <a:solidFill>
                  <a:srgbClr val="3E231A"/>
                </a:solidFill>
                <a:latin typeface="Arial Narrow"/>
                <a:cs typeface="Arial Narrow"/>
              </a:rPr>
              <a:t>kimim,</a:t>
            </a:r>
            <a:r>
              <a:rPr dirty="0" sz="23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00">
                <a:solidFill>
                  <a:srgbClr val="3E231A"/>
                </a:solidFill>
                <a:latin typeface="Arial Narrow"/>
                <a:cs typeface="Arial Narrow"/>
              </a:rPr>
              <a:t>nereden</a:t>
            </a:r>
            <a:r>
              <a:rPr dirty="0" sz="230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00" spc="-25">
                <a:solidFill>
                  <a:srgbClr val="3E231A"/>
                </a:solidFill>
                <a:latin typeface="Arial Narrow"/>
                <a:cs typeface="Arial Narrow"/>
              </a:rPr>
              <a:t>geldim</a:t>
            </a:r>
            <a:r>
              <a:rPr dirty="0" sz="23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00">
                <a:solidFill>
                  <a:srgbClr val="3E231A"/>
                </a:solidFill>
                <a:latin typeface="Arial Narrow"/>
                <a:cs typeface="Arial Narrow"/>
              </a:rPr>
              <a:t>nereye</a:t>
            </a:r>
            <a:r>
              <a:rPr dirty="0" sz="230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00">
                <a:solidFill>
                  <a:srgbClr val="3E231A"/>
                </a:solidFill>
                <a:latin typeface="Arial Narrow"/>
                <a:cs typeface="Arial Narrow"/>
              </a:rPr>
              <a:t>gidiyorum,</a:t>
            </a:r>
            <a:r>
              <a:rPr dirty="0" sz="23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00">
                <a:solidFill>
                  <a:srgbClr val="3E231A"/>
                </a:solidFill>
                <a:latin typeface="Arial Narrow"/>
                <a:cs typeface="Arial Narrow"/>
              </a:rPr>
              <a:t>neden</a:t>
            </a:r>
            <a:r>
              <a:rPr dirty="0" sz="23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00" spc="-25">
                <a:solidFill>
                  <a:srgbClr val="3E231A"/>
                </a:solidFill>
                <a:latin typeface="Arial Narrow"/>
                <a:cs typeface="Arial Narrow"/>
              </a:rPr>
              <a:t>ve </a:t>
            </a:r>
            <a:r>
              <a:rPr dirty="0" sz="2300">
                <a:solidFill>
                  <a:srgbClr val="3E231A"/>
                </a:solidFill>
                <a:latin typeface="Arial Narrow"/>
                <a:cs typeface="Arial Narrow"/>
              </a:rPr>
              <a:t>niçin</a:t>
            </a:r>
            <a:r>
              <a:rPr dirty="0" sz="230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00" spc="-10">
                <a:solidFill>
                  <a:srgbClr val="3E231A"/>
                </a:solidFill>
                <a:latin typeface="Arial Narrow"/>
                <a:cs typeface="Arial Narrow"/>
              </a:rPr>
              <a:t>varım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),</a:t>
            </a:r>
            <a:r>
              <a:rPr dirty="0" sz="300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kâinâtı,</a:t>
            </a:r>
            <a:r>
              <a:rPr dirty="0" sz="300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40">
                <a:solidFill>
                  <a:srgbClr val="3E231A"/>
                </a:solidFill>
                <a:latin typeface="Arial Narrow"/>
                <a:cs typeface="Arial Narrow"/>
              </a:rPr>
              <a:t>ya</a:t>
            </a:r>
            <a:r>
              <a:rPr dirty="0" sz="3000" spc="-4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00" spc="-40">
                <a:solidFill>
                  <a:srgbClr val="3E231A"/>
                </a:solidFill>
                <a:latin typeface="Arial Narrow"/>
                <a:cs typeface="Arial Narrow"/>
              </a:rPr>
              <a:t>adı</a:t>
            </a:r>
            <a:r>
              <a:rPr dirty="0" sz="3000" spc="-4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00" spc="-4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300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toplumu,</a:t>
            </a:r>
            <a:r>
              <a:rPr dirty="0" sz="300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geçmi</a:t>
            </a:r>
            <a:r>
              <a:rPr dirty="0" sz="30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ini,</a:t>
            </a:r>
            <a:r>
              <a:rPr dirty="0" sz="3000" spc="-25">
                <a:solidFill>
                  <a:srgbClr val="3E231A"/>
                </a:solidFill>
                <a:latin typeface="Arial Narrow"/>
                <a:cs typeface="Arial Narrow"/>
              </a:rPr>
              <a:t> gelece</a:t>
            </a:r>
            <a:r>
              <a:rPr dirty="0" sz="3000" spc="-2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00" spc="-25">
                <a:solidFill>
                  <a:srgbClr val="3E231A"/>
                </a:solidFill>
                <a:latin typeface="Arial Narrow"/>
                <a:cs typeface="Arial Narrow"/>
              </a:rPr>
              <a:t>ini</a:t>
            </a:r>
            <a:r>
              <a:rPr dirty="0" sz="300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bilmek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istemesidir!!!</a:t>
            </a:r>
            <a:r>
              <a:rPr dirty="0" sz="3000" spc="3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145">
                <a:solidFill>
                  <a:srgbClr val="3E231A"/>
                </a:solidFill>
                <a:latin typeface="Arial Narrow"/>
                <a:cs typeface="Arial Narrow"/>
              </a:rPr>
              <a:t>%</a:t>
            </a:r>
            <a:endParaRPr sz="3000">
              <a:latin typeface="Arial Narrow"/>
              <a:cs typeface="Arial Narrow"/>
            </a:endParaRPr>
          </a:p>
        </p:txBody>
      </p:sp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49700" y="927100"/>
            <a:ext cx="5097145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 spc="-125"/>
              <a:t>Felsefe</a:t>
            </a:r>
            <a:r>
              <a:rPr dirty="0" sz="7200" spc="5"/>
              <a:t> </a:t>
            </a:r>
            <a:r>
              <a:rPr dirty="0" sz="7200"/>
              <a:t>Nedir</a:t>
            </a:r>
            <a:r>
              <a:rPr dirty="0" sz="7200" spc="10"/>
              <a:t> </a:t>
            </a:r>
            <a:r>
              <a:rPr dirty="0" sz="3300" spc="135"/>
              <a:t>(2)</a:t>
            </a:r>
            <a:endParaRPr sz="33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800" y="2572344"/>
            <a:ext cx="165145" cy="140919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0800" y="3421974"/>
            <a:ext cx="165145" cy="140919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800" y="5414604"/>
            <a:ext cx="165145" cy="140919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800" y="7407234"/>
            <a:ext cx="165145" cy="140919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651000" y="2492501"/>
            <a:ext cx="9961245" cy="58585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25"/>
              </a:spcBef>
            </a:pPr>
            <a:r>
              <a:rPr dirty="0" sz="2750" spc="-40">
                <a:solidFill>
                  <a:srgbClr val="3E231A"/>
                </a:solidFill>
                <a:latin typeface="Arial Narrow"/>
                <a:cs typeface="Arial Narrow"/>
              </a:rPr>
              <a:t>Felsefe</a:t>
            </a:r>
            <a:r>
              <a:rPr dirty="0" sz="27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45">
                <a:solidFill>
                  <a:srgbClr val="3E231A"/>
                </a:solidFill>
                <a:latin typeface="Arial Narrow"/>
                <a:cs typeface="Arial Narrow"/>
              </a:rPr>
              <a:t>Varlı</a:t>
            </a:r>
            <a:r>
              <a:rPr dirty="0" sz="2750" spc="-4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50" spc="-45">
                <a:solidFill>
                  <a:srgbClr val="3E231A"/>
                </a:solidFill>
                <a:latin typeface="Arial Narrow"/>
                <a:cs typeface="Arial Narrow"/>
              </a:rPr>
              <a:t>ın</a:t>
            </a:r>
            <a:r>
              <a:rPr dirty="0" sz="27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hakikatine</a:t>
            </a:r>
            <a:r>
              <a:rPr dirty="0" sz="27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7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bu</a:t>
            </a:r>
            <a:r>
              <a:rPr dirty="0" sz="27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hakikatin</a:t>
            </a:r>
            <a:r>
              <a:rPr dirty="0" sz="27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ilkelerine</a:t>
            </a:r>
            <a:r>
              <a:rPr dirty="0" sz="27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ula</a:t>
            </a:r>
            <a:r>
              <a:rPr dirty="0" sz="27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ma</a:t>
            </a:r>
            <a:r>
              <a:rPr dirty="0" sz="27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10">
                <a:solidFill>
                  <a:srgbClr val="3E231A"/>
                </a:solidFill>
                <a:latin typeface="Arial Narrow"/>
                <a:cs typeface="Arial Narrow"/>
              </a:rPr>
              <a:t>gayretidir.</a:t>
            </a:r>
            <a:endParaRPr sz="2750">
              <a:latin typeface="Arial Narrow"/>
              <a:cs typeface="Arial Narrow"/>
            </a:endParaRPr>
          </a:p>
          <a:p>
            <a:pPr algn="just" marL="12700" marR="16510">
              <a:lnSpc>
                <a:spcPct val="136400"/>
              </a:lnSpc>
              <a:spcBef>
                <a:spcPts val="2195"/>
              </a:spcBef>
            </a:pPr>
            <a:r>
              <a:rPr dirty="0" sz="2750" spc="-10">
                <a:solidFill>
                  <a:srgbClr val="3E231A"/>
                </a:solidFill>
                <a:latin typeface="Arial Narrow"/>
                <a:cs typeface="Arial Narrow"/>
              </a:rPr>
              <a:t>Felsefî</a:t>
            </a:r>
            <a:r>
              <a:rPr dirty="0" sz="27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20">
                <a:solidFill>
                  <a:srgbClr val="3E231A"/>
                </a:solidFill>
                <a:latin typeface="Arial Narrow"/>
                <a:cs typeface="Arial Narrow"/>
              </a:rPr>
              <a:t>ölçülere</a:t>
            </a:r>
            <a:r>
              <a:rPr dirty="0" sz="27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göre</a:t>
            </a:r>
            <a:r>
              <a:rPr dirty="0" sz="27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30">
                <a:solidFill>
                  <a:srgbClr val="3E231A"/>
                </a:solidFill>
                <a:latin typeface="Arial Narrow"/>
                <a:cs typeface="Arial Narrow"/>
              </a:rPr>
              <a:t>(bilimselden</a:t>
            </a:r>
            <a:r>
              <a:rPr dirty="0" sz="27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öte)</a:t>
            </a:r>
            <a:r>
              <a:rPr dirty="0" sz="27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sorulan</a:t>
            </a:r>
            <a:r>
              <a:rPr dirty="0" sz="27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85">
                <a:solidFill>
                  <a:srgbClr val="3E231A"/>
                </a:solidFill>
                <a:latin typeface="Arial Narrow"/>
                <a:cs typeface="Arial Narrow"/>
              </a:rPr>
              <a:t>nedir?,</a:t>
            </a:r>
            <a:r>
              <a:rPr dirty="0" sz="27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nasıl?,</a:t>
            </a:r>
            <a:r>
              <a:rPr dirty="0" sz="27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45">
                <a:solidFill>
                  <a:srgbClr val="3E231A"/>
                </a:solidFill>
                <a:latin typeface="Arial Narrow"/>
                <a:cs typeface="Arial Narrow"/>
              </a:rPr>
              <a:t>neden?,</a:t>
            </a:r>
            <a:r>
              <a:rPr dirty="0" sz="27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90">
                <a:solidFill>
                  <a:srgbClr val="3E231A"/>
                </a:solidFill>
                <a:latin typeface="Arial Narrow"/>
                <a:cs typeface="Arial Narrow"/>
              </a:rPr>
              <a:t>niçin?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sorularına</a:t>
            </a:r>
            <a:r>
              <a:rPr dirty="0" sz="27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verilen</a:t>
            </a:r>
            <a:r>
              <a:rPr dirty="0" sz="27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cevaplardan</a:t>
            </a:r>
            <a:r>
              <a:rPr dirty="0" sz="27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55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7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114">
                <a:solidFill>
                  <a:srgbClr val="3E231A"/>
                </a:solidFill>
                <a:latin typeface="Arial Narrow"/>
                <a:cs typeface="Arial Narrow"/>
              </a:rPr>
              <a:t>tür</a:t>
            </a:r>
            <a:r>
              <a:rPr dirty="0" sz="27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özel</a:t>
            </a:r>
            <a:r>
              <a:rPr dirty="0" sz="27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bilgi</a:t>
            </a:r>
            <a:r>
              <a:rPr dirty="0" sz="27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50">
                <a:solidFill>
                  <a:srgbClr val="3E231A"/>
                </a:solidFill>
                <a:latin typeface="Arial Narrow"/>
                <a:cs typeface="Arial Narrow"/>
              </a:rPr>
              <a:t>türü</a:t>
            </a:r>
            <a:r>
              <a:rPr dirty="0" sz="27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çıkar</a:t>
            </a:r>
            <a:r>
              <a:rPr dirty="0" sz="27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85">
                <a:solidFill>
                  <a:srgbClr val="3E231A"/>
                </a:solidFill>
                <a:latin typeface="Arial Narrow"/>
                <a:cs typeface="Arial Narrow"/>
              </a:rPr>
              <a:t>ki</a:t>
            </a:r>
            <a:r>
              <a:rPr dirty="0" sz="27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bu</a:t>
            </a:r>
            <a:r>
              <a:rPr dirty="0" sz="27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da</a:t>
            </a:r>
            <a:r>
              <a:rPr dirty="0" sz="27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felsefî</a:t>
            </a:r>
            <a:r>
              <a:rPr dirty="0" sz="27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10">
                <a:solidFill>
                  <a:srgbClr val="3E231A"/>
                </a:solidFill>
                <a:latin typeface="Arial Narrow"/>
                <a:cs typeface="Arial Narrow"/>
              </a:rPr>
              <a:t>bilgi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diye</a:t>
            </a:r>
            <a:r>
              <a:rPr dirty="0" sz="27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10">
                <a:solidFill>
                  <a:srgbClr val="3E231A"/>
                </a:solidFill>
                <a:latin typeface="Arial Narrow"/>
                <a:cs typeface="Arial Narrow"/>
              </a:rPr>
              <a:t>tanımlanır.</a:t>
            </a:r>
            <a:endParaRPr sz="2750">
              <a:latin typeface="Arial Narrow"/>
              <a:cs typeface="Arial Narrow"/>
            </a:endParaRPr>
          </a:p>
          <a:p>
            <a:pPr marL="12700" marR="221615">
              <a:lnSpc>
                <a:spcPct val="136400"/>
              </a:lnSpc>
              <a:spcBef>
                <a:spcPts val="2200"/>
              </a:spcBef>
            </a:pPr>
            <a:r>
              <a:rPr dirty="0" sz="2750" spc="-40">
                <a:solidFill>
                  <a:srgbClr val="3E231A"/>
                </a:solidFill>
                <a:latin typeface="Arial Narrow"/>
                <a:cs typeface="Arial Narrow"/>
              </a:rPr>
              <a:t>Felsefe,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herkesin</a:t>
            </a:r>
            <a:r>
              <a:rPr dirty="0" sz="275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50">
                <a:solidFill>
                  <a:srgbClr val="3E231A"/>
                </a:solidFill>
                <a:latin typeface="Arial Narrow"/>
                <a:cs typeface="Arial Narrow"/>
              </a:rPr>
              <a:t>anladı</a:t>
            </a:r>
            <a:r>
              <a:rPr dirty="0" sz="2750" spc="-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50" spc="-5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275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anlamda</a:t>
            </a:r>
            <a:r>
              <a:rPr dirty="0" sz="275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bilgiler</a:t>
            </a:r>
            <a:r>
              <a:rPr dirty="0" sz="275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bütünü</a:t>
            </a:r>
            <a:r>
              <a:rPr dirty="0" sz="275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25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750" spc="-2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50" spc="-25">
                <a:solidFill>
                  <a:srgbClr val="3E231A"/>
                </a:solidFill>
                <a:latin typeface="Arial Narrow"/>
                <a:cs typeface="Arial Narrow"/>
              </a:rPr>
              <a:t>il,</a:t>
            </a:r>
            <a:r>
              <a:rPr dirty="0" sz="275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bunun</a:t>
            </a:r>
            <a:r>
              <a:rPr dirty="0" sz="275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10">
                <a:solidFill>
                  <a:srgbClr val="3E231A"/>
                </a:solidFill>
                <a:latin typeface="Arial Narrow"/>
                <a:cs typeface="Arial Narrow"/>
              </a:rPr>
              <a:t>ötesinde </a:t>
            </a:r>
            <a:r>
              <a:rPr dirty="0" sz="2750" spc="-140" b="1">
                <a:solidFill>
                  <a:srgbClr val="3E231A"/>
                </a:solidFill>
                <a:latin typeface="Arial"/>
                <a:cs typeface="Arial"/>
              </a:rPr>
              <a:t>ele</a:t>
            </a:r>
            <a:r>
              <a:rPr dirty="0" sz="2750" spc="-140" b="1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750" spc="-140" b="1">
                <a:solidFill>
                  <a:srgbClr val="3E231A"/>
                </a:solidFill>
                <a:latin typeface="Arial"/>
                <a:cs typeface="Arial"/>
              </a:rPr>
              <a:t>tirme</a:t>
            </a:r>
            <a:r>
              <a:rPr dirty="0" sz="2750" spc="-125" b="1">
                <a:solidFill>
                  <a:srgbClr val="3E231A"/>
                </a:solidFill>
                <a:latin typeface="Arial"/>
                <a:cs typeface="Arial"/>
              </a:rPr>
              <a:t> </a:t>
            </a:r>
            <a:r>
              <a:rPr dirty="0" sz="2750" spc="-200" b="1">
                <a:solidFill>
                  <a:srgbClr val="3E231A"/>
                </a:solidFill>
                <a:latin typeface="Arial"/>
                <a:cs typeface="Arial"/>
              </a:rPr>
              <a:t>veya</a:t>
            </a:r>
            <a:r>
              <a:rPr dirty="0" sz="2750" spc="-105" b="1">
                <a:solidFill>
                  <a:srgbClr val="3E231A"/>
                </a:solidFill>
                <a:latin typeface="Arial"/>
                <a:cs typeface="Arial"/>
              </a:rPr>
              <a:t> </a:t>
            </a:r>
            <a:r>
              <a:rPr dirty="0" sz="2750" spc="-210" b="1">
                <a:solidFill>
                  <a:srgbClr val="3E231A"/>
                </a:solidFill>
                <a:latin typeface="Arial"/>
                <a:cs typeface="Arial"/>
              </a:rPr>
              <a:t>herhangi</a:t>
            </a:r>
            <a:r>
              <a:rPr dirty="0" sz="2750" spc="-110" b="1">
                <a:solidFill>
                  <a:srgbClr val="3E231A"/>
                </a:solidFill>
                <a:latin typeface="Arial"/>
                <a:cs typeface="Arial"/>
              </a:rPr>
              <a:t> </a:t>
            </a:r>
            <a:r>
              <a:rPr dirty="0" sz="2750" spc="-130" b="1">
                <a:solidFill>
                  <a:srgbClr val="3E231A"/>
                </a:solidFill>
                <a:latin typeface="Arial"/>
                <a:cs typeface="Arial"/>
              </a:rPr>
              <a:t>bir</a:t>
            </a:r>
            <a:r>
              <a:rPr dirty="0" sz="2750" spc="-110" b="1">
                <a:solidFill>
                  <a:srgbClr val="3E231A"/>
                </a:solidFill>
                <a:latin typeface="Arial"/>
                <a:cs typeface="Arial"/>
              </a:rPr>
              <a:t> </a:t>
            </a:r>
            <a:r>
              <a:rPr dirty="0" sz="2750" spc="-254" b="1">
                <a:solidFill>
                  <a:srgbClr val="3E231A"/>
                </a:solidFill>
                <a:latin typeface="Arial"/>
                <a:cs typeface="Arial"/>
              </a:rPr>
              <a:t>duruma</a:t>
            </a:r>
            <a:r>
              <a:rPr dirty="0" sz="2750" spc="-105" b="1">
                <a:solidFill>
                  <a:srgbClr val="3E231A"/>
                </a:solidFill>
                <a:latin typeface="Arial"/>
                <a:cs typeface="Arial"/>
              </a:rPr>
              <a:t> </a:t>
            </a:r>
            <a:r>
              <a:rPr dirty="0" sz="2750" spc="-135" b="1">
                <a:solidFill>
                  <a:srgbClr val="3E231A"/>
                </a:solidFill>
                <a:latin typeface="Arial"/>
                <a:cs typeface="Arial"/>
              </a:rPr>
              <a:t>açıklık</a:t>
            </a:r>
            <a:r>
              <a:rPr dirty="0" sz="2750" spc="-114" b="1">
                <a:solidFill>
                  <a:srgbClr val="3E231A"/>
                </a:solidFill>
                <a:latin typeface="Arial"/>
                <a:cs typeface="Arial"/>
              </a:rPr>
              <a:t> </a:t>
            </a:r>
            <a:r>
              <a:rPr dirty="0" sz="2750" spc="-195" b="1">
                <a:solidFill>
                  <a:srgbClr val="3E231A"/>
                </a:solidFill>
                <a:latin typeface="Arial"/>
                <a:cs typeface="Arial"/>
              </a:rPr>
              <a:t>getirme</a:t>
            </a:r>
            <a:r>
              <a:rPr dirty="0" sz="2750" spc="60" b="1">
                <a:solidFill>
                  <a:srgbClr val="3E231A"/>
                </a:solidFill>
                <a:latin typeface="Arial"/>
                <a:cs typeface="Arial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faaliyeti</a:t>
            </a:r>
            <a:r>
              <a:rPr dirty="0" sz="2750" spc="20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2750" spc="1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25">
                <a:solidFill>
                  <a:srgbClr val="3E231A"/>
                </a:solidFill>
                <a:latin typeface="Arial Narrow"/>
                <a:cs typeface="Arial Narrow"/>
              </a:rPr>
              <a:t>da </a:t>
            </a:r>
            <a:r>
              <a:rPr dirty="0" sz="2750" spc="-1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27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750" spc="-10">
                <a:solidFill>
                  <a:srgbClr val="3E231A"/>
                </a:solidFill>
                <a:latin typeface="Arial Narrow"/>
                <a:cs typeface="Arial Narrow"/>
              </a:rPr>
              <a:t>ünülebilir.</a:t>
            </a:r>
            <a:endParaRPr sz="2750">
              <a:latin typeface="Arial Narrow"/>
              <a:cs typeface="Arial Narrow"/>
            </a:endParaRPr>
          </a:p>
          <a:p>
            <a:pPr marL="12700" marR="5080">
              <a:lnSpc>
                <a:spcPct val="136400"/>
              </a:lnSpc>
              <a:spcBef>
                <a:spcPts val="2200"/>
              </a:spcBef>
            </a:pPr>
            <a:r>
              <a:rPr dirty="0" sz="2750" spc="-40">
                <a:solidFill>
                  <a:srgbClr val="3E231A"/>
                </a:solidFill>
                <a:latin typeface="Arial Narrow"/>
                <a:cs typeface="Arial Narrow"/>
              </a:rPr>
              <a:t>Felsefe</a:t>
            </a:r>
            <a:r>
              <a:rPr dirty="0" sz="27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gerçe</a:t>
            </a:r>
            <a:r>
              <a:rPr dirty="0" sz="27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27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bütünüyle</a:t>
            </a:r>
            <a:r>
              <a:rPr dirty="0" sz="27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inceleyen</a:t>
            </a:r>
            <a:r>
              <a:rPr dirty="0" sz="27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7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bu</a:t>
            </a:r>
            <a:r>
              <a:rPr dirty="0" sz="275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10">
                <a:solidFill>
                  <a:srgbClr val="3E231A"/>
                </a:solidFill>
                <a:latin typeface="Arial Narrow"/>
                <a:cs typeface="Arial Narrow"/>
              </a:rPr>
              <a:t>inceleme</a:t>
            </a:r>
            <a:r>
              <a:rPr dirty="0" sz="27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sonucunda</a:t>
            </a:r>
            <a:r>
              <a:rPr dirty="0" sz="27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elde</a:t>
            </a:r>
            <a:r>
              <a:rPr dirty="0" sz="27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10">
                <a:solidFill>
                  <a:srgbClr val="3E231A"/>
                </a:solidFill>
                <a:latin typeface="Arial Narrow"/>
                <a:cs typeface="Arial Narrow"/>
              </a:rPr>
              <a:t>edilen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bilgiyi</a:t>
            </a:r>
            <a:r>
              <a:rPr dirty="0" sz="275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yorumlayan</a:t>
            </a:r>
            <a:r>
              <a:rPr dirty="0" sz="2750" spc="1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75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sistemle</a:t>
            </a:r>
            <a:r>
              <a:rPr dirty="0" sz="27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tiren</a:t>
            </a:r>
            <a:r>
              <a:rPr dirty="0" sz="275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55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75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faaliyet</a:t>
            </a:r>
            <a:r>
              <a:rPr dirty="0" sz="2750" spc="1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alanı</a:t>
            </a:r>
            <a:r>
              <a:rPr dirty="0" sz="275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275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da</a:t>
            </a:r>
            <a:r>
              <a:rPr dirty="0" sz="275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110">
                <a:solidFill>
                  <a:srgbClr val="3E231A"/>
                </a:solidFill>
                <a:latin typeface="Arial Narrow"/>
                <a:cs typeface="Arial Narrow"/>
              </a:rPr>
              <a:t>tarif</a:t>
            </a:r>
            <a:r>
              <a:rPr dirty="0" sz="2750" spc="1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10">
                <a:solidFill>
                  <a:srgbClr val="3E231A"/>
                </a:solidFill>
                <a:latin typeface="Arial Narrow"/>
                <a:cs typeface="Arial Narrow"/>
              </a:rPr>
              <a:t>edilebilir.</a:t>
            </a:r>
            <a:endParaRPr sz="2750">
              <a:latin typeface="Arial Narrow"/>
              <a:cs typeface="Arial Narrow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44900" y="893572"/>
            <a:ext cx="5353050" cy="98044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250" spc="-380"/>
              <a:t>F</a:t>
            </a:r>
            <a:r>
              <a:rPr dirty="0" sz="6250" spc="45"/>
              <a:t>e</a:t>
            </a:r>
            <a:r>
              <a:rPr dirty="0" sz="6250" spc="-170"/>
              <a:t>l</a:t>
            </a:r>
            <a:r>
              <a:rPr dirty="0" sz="6250" spc="-65"/>
              <a:t>s</a:t>
            </a:r>
            <a:r>
              <a:rPr dirty="0" sz="6250" spc="-225"/>
              <a:t>e</a:t>
            </a:r>
            <a:r>
              <a:rPr dirty="0" sz="6250" spc="-245"/>
              <a:t>f</a:t>
            </a:r>
            <a:r>
              <a:rPr dirty="0" sz="6250" spc="45"/>
              <a:t>e</a:t>
            </a:r>
            <a:r>
              <a:rPr dirty="0" sz="6250" spc="180"/>
              <a:t>n</a:t>
            </a:r>
            <a:r>
              <a:rPr dirty="0" sz="6250" spc="45"/>
              <a:t>i</a:t>
            </a:r>
            <a:r>
              <a:rPr dirty="0" sz="6250" spc="55"/>
              <a:t>n</a:t>
            </a:r>
            <a:r>
              <a:rPr dirty="0" sz="6250" spc="-204"/>
              <a:t> </a:t>
            </a:r>
            <a:r>
              <a:rPr dirty="0" sz="6250" spc="-20"/>
              <a:t>Do</a:t>
            </a:r>
            <a:r>
              <a:rPr dirty="0" sz="6250" spc="-20">
                <a:latin typeface="Trebuchet MS"/>
                <a:cs typeface="Trebuchet MS"/>
              </a:rPr>
              <a:t>ğ</a:t>
            </a:r>
            <a:r>
              <a:rPr dirty="0" sz="6250" spc="-20"/>
              <a:t>u</a:t>
            </a:r>
            <a:r>
              <a:rPr dirty="0" sz="6250" spc="-20">
                <a:latin typeface="Trebuchet MS"/>
                <a:cs typeface="Trebuchet MS"/>
              </a:rPr>
              <a:t>ş</a:t>
            </a:r>
            <a:r>
              <a:rPr dirty="0" sz="6250" spc="-20"/>
              <a:t>u</a:t>
            </a:r>
            <a:endParaRPr sz="625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1644" y="2440622"/>
            <a:ext cx="180982" cy="154433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1644" y="4612322"/>
            <a:ext cx="180982" cy="154433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91644" y="6161722"/>
            <a:ext cx="180982" cy="154433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91644" y="8333422"/>
            <a:ext cx="180982" cy="154433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257300" y="2198116"/>
            <a:ext cx="11030585" cy="65405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492125">
              <a:lnSpc>
                <a:spcPct val="133900"/>
              </a:lnSpc>
              <a:spcBef>
                <a:spcPts val="100"/>
              </a:spcBef>
            </a:pPr>
            <a:r>
              <a:rPr dirty="0" sz="30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lk</a:t>
            </a:r>
            <a:r>
              <a:rPr dirty="0" sz="3050" spc="-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ça</a:t>
            </a:r>
            <a:r>
              <a:rPr dirty="0" sz="30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50" spc="-229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felsefesi</a:t>
            </a:r>
            <a:r>
              <a:rPr dirty="0" sz="305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denilince</a:t>
            </a:r>
            <a:r>
              <a:rPr dirty="0" sz="3050" spc="-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50">
                <a:solidFill>
                  <a:srgbClr val="3E231A"/>
                </a:solidFill>
                <a:latin typeface="Arial Narrow"/>
                <a:cs typeface="Arial Narrow"/>
              </a:rPr>
              <a:t>dar</a:t>
            </a:r>
            <a:r>
              <a:rPr dirty="0" sz="305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anlamda</a:t>
            </a:r>
            <a:r>
              <a:rPr dirty="0" sz="30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Yunan</a:t>
            </a:r>
            <a:r>
              <a:rPr dirty="0" sz="3050" spc="-40">
                <a:solidFill>
                  <a:srgbClr val="3E231A"/>
                </a:solidFill>
                <a:latin typeface="Arial Narrow"/>
                <a:cs typeface="Arial Narrow"/>
              </a:rPr>
              <a:t> Felsefesi</a:t>
            </a:r>
            <a:r>
              <a:rPr dirty="0" sz="30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05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bundan</a:t>
            </a:r>
            <a:r>
              <a:rPr dirty="0" sz="30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30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mu</a:t>
            </a:r>
            <a:r>
              <a:rPr dirty="0" sz="3050" spc="-10">
                <a:solidFill>
                  <a:srgbClr val="3E231A"/>
                </a:solidFill>
                <a:latin typeface="Trebuchet MS"/>
                <a:cs typeface="Trebuchet MS"/>
              </a:rPr>
              <a:t>ş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olan</a:t>
            </a:r>
            <a:r>
              <a:rPr dirty="0" sz="305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di</a:t>
            </a:r>
            <a:r>
              <a:rPr dirty="0" sz="30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er</a:t>
            </a:r>
            <a:r>
              <a:rPr dirty="0" sz="30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felsefeler</a:t>
            </a:r>
            <a:r>
              <a:rPr dirty="0" sz="30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40">
                <a:solidFill>
                  <a:srgbClr val="3E231A"/>
                </a:solidFill>
                <a:latin typeface="Arial Narrow"/>
                <a:cs typeface="Arial Narrow"/>
              </a:rPr>
              <a:t>anla</a:t>
            </a:r>
            <a:r>
              <a:rPr dirty="0" sz="3050" spc="-4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50" spc="-40">
                <a:solidFill>
                  <a:srgbClr val="3E231A"/>
                </a:solidFill>
                <a:latin typeface="Arial Narrow"/>
                <a:cs typeface="Arial Narrow"/>
              </a:rPr>
              <a:t>ılır.</a:t>
            </a:r>
            <a:r>
              <a:rPr dirty="0" sz="30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lk</a:t>
            </a:r>
            <a:r>
              <a:rPr dirty="0" sz="305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felsefeyi</a:t>
            </a:r>
            <a:r>
              <a:rPr dirty="0" sz="30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ortaya</a:t>
            </a:r>
            <a:r>
              <a:rPr dirty="0" sz="30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koyanın</a:t>
            </a:r>
            <a:r>
              <a:rPr dirty="0" sz="30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Yunanlılar</a:t>
            </a:r>
            <a:r>
              <a:rPr dirty="0" sz="30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oldu</a:t>
            </a:r>
            <a:r>
              <a:rPr dirty="0" sz="30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u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söylenir. </a:t>
            </a:r>
            <a:r>
              <a:rPr dirty="0" sz="30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lk</a:t>
            </a:r>
            <a:r>
              <a:rPr dirty="0" sz="3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ça</a:t>
            </a:r>
            <a:r>
              <a:rPr dirty="0" sz="30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50" spc="-215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felsefesine</a:t>
            </a:r>
            <a:r>
              <a:rPr dirty="0" sz="3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90">
                <a:solidFill>
                  <a:srgbClr val="3E231A"/>
                </a:solidFill>
                <a:latin typeface="Arial Narrow"/>
                <a:cs typeface="Arial Narrow"/>
              </a:rPr>
              <a:t>antik</a:t>
            </a:r>
            <a:r>
              <a:rPr dirty="0" sz="30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ça</a:t>
            </a:r>
            <a:r>
              <a:rPr dirty="0" sz="30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50" spc="-215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felsefesi</a:t>
            </a:r>
            <a:r>
              <a:rPr dirty="0" sz="30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0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denir.</a:t>
            </a:r>
            <a:endParaRPr sz="30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3640"/>
              </a:spcBef>
            </a:pP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Yunan</a:t>
            </a:r>
            <a:r>
              <a:rPr dirty="0" sz="30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felsefesinin</a:t>
            </a:r>
            <a:r>
              <a:rPr dirty="0" sz="30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ilk</a:t>
            </a:r>
            <a:r>
              <a:rPr dirty="0" sz="30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6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3050" spc="-6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50" spc="-60">
                <a:solidFill>
                  <a:srgbClr val="3E231A"/>
                </a:solidFill>
                <a:latin typeface="Arial Narrow"/>
                <a:cs typeface="Arial Narrow"/>
              </a:rPr>
              <a:t>du</a:t>
            </a:r>
            <a:r>
              <a:rPr dirty="0" sz="3050" spc="-6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50" spc="-60">
                <a:solidFill>
                  <a:srgbClr val="3E231A"/>
                </a:solidFill>
                <a:latin typeface="Arial Narrow"/>
                <a:cs typeface="Arial Narrow"/>
              </a:rPr>
              <a:t>u</a:t>
            </a:r>
            <a:r>
              <a:rPr dirty="0" sz="30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yer,</a:t>
            </a:r>
            <a:r>
              <a:rPr dirty="0" sz="30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Egedeki</a:t>
            </a:r>
            <a:r>
              <a:rPr dirty="0" sz="30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Ionia</a:t>
            </a:r>
            <a:r>
              <a:rPr dirty="0" sz="30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3E231A"/>
                </a:solidFill>
                <a:latin typeface="Arial Narrow"/>
                <a:cs typeface="Arial Narrow"/>
              </a:rPr>
              <a:t>(</a:t>
            </a:r>
            <a:r>
              <a:rPr dirty="0" sz="24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450">
                <a:solidFill>
                  <a:srgbClr val="3E231A"/>
                </a:solidFill>
                <a:latin typeface="Arial Narrow"/>
                <a:cs typeface="Arial Narrow"/>
              </a:rPr>
              <a:t>zmir</a:t>
            </a:r>
            <a:r>
              <a:rPr dirty="0" sz="24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4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3E231A"/>
                </a:solidFill>
                <a:latin typeface="Arial Narrow"/>
                <a:cs typeface="Arial Narrow"/>
              </a:rPr>
              <a:t>Aydın’ın</a:t>
            </a:r>
            <a:r>
              <a:rPr dirty="0" sz="24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3E231A"/>
                </a:solidFill>
                <a:latin typeface="Arial Narrow"/>
                <a:cs typeface="Arial Narrow"/>
              </a:rPr>
              <a:t>sahil</a:t>
            </a:r>
            <a:r>
              <a:rPr dirty="0" sz="24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450" spc="-10">
                <a:solidFill>
                  <a:srgbClr val="3E231A"/>
                </a:solidFill>
                <a:latin typeface="Arial Narrow"/>
                <a:cs typeface="Arial Narrow"/>
              </a:rPr>
              <a:t>eridi)</a:t>
            </a:r>
            <a:endParaRPr sz="24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kentidir.</a:t>
            </a:r>
            <a:endParaRPr sz="3050">
              <a:latin typeface="Arial Narrow"/>
              <a:cs typeface="Arial Narrow"/>
            </a:endParaRPr>
          </a:p>
          <a:p>
            <a:pPr marL="12700" marR="19685">
              <a:lnSpc>
                <a:spcPct val="133900"/>
              </a:lnSpc>
              <a:spcBef>
                <a:spcPts val="2400"/>
              </a:spcBef>
            </a:pPr>
            <a:r>
              <a:rPr dirty="0" sz="3050" spc="85">
                <a:solidFill>
                  <a:srgbClr val="3E231A"/>
                </a:solidFill>
                <a:latin typeface="Arial Narrow"/>
                <a:cs typeface="Arial Narrow"/>
              </a:rPr>
              <a:t>Eski</a:t>
            </a:r>
            <a:r>
              <a:rPr dirty="0" sz="3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2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3050" spc="-2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50" spc="-20">
                <a:solidFill>
                  <a:srgbClr val="3E231A"/>
                </a:solidFill>
                <a:latin typeface="Arial Narrow"/>
                <a:cs typeface="Arial Narrow"/>
              </a:rPr>
              <a:t>u</a:t>
            </a:r>
            <a:r>
              <a:rPr dirty="0" sz="30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kültürlerinin</a:t>
            </a:r>
            <a:r>
              <a:rPr dirty="0" sz="3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her</a:t>
            </a:r>
            <a:r>
              <a:rPr dirty="0" sz="3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birinde</a:t>
            </a:r>
            <a:r>
              <a:rPr dirty="0" sz="30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din</a:t>
            </a:r>
            <a:r>
              <a:rPr dirty="0" sz="3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eksenli</a:t>
            </a:r>
            <a:r>
              <a:rPr dirty="0" sz="3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30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ünce</a:t>
            </a:r>
            <a:r>
              <a:rPr dirty="0" sz="3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hâkim</a:t>
            </a:r>
            <a:r>
              <a:rPr dirty="0" sz="3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iken</a:t>
            </a:r>
            <a:r>
              <a:rPr dirty="0" sz="3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25">
                <a:solidFill>
                  <a:srgbClr val="3E231A"/>
                </a:solidFill>
                <a:latin typeface="Arial Narrow"/>
                <a:cs typeface="Arial Narrow"/>
              </a:rPr>
              <a:t>Yunanlıların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30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üncelerinin</a:t>
            </a:r>
            <a:r>
              <a:rPr dirty="0" sz="30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2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3050" spc="-2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50" spc="-20">
                <a:solidFill>
                  <a:srgbClr val="3E231A"/>
                </a:solidFill>
                <a:latin typeface="Arial Narrow"/>
                <a:cs typeface="Arial Narrow"/>
              </a:rPr>
              <a:t>u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 kültürlerinin</a:t>
            </a:r>
            <a:r>
              <a:rPr dirty="0" sz="30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30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üncelerinden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 sıyrılarak</a:t>
            </a:r>
            <a:r>
              <a:rPr dirty="0" sz="30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daha </a:t>
            </a:r>
            <a:r>
              <a:rPr dirty="0" sz="3050" spc="90">
                <a:solidFill>
                  <a:srgbClr val="3E231A"/>
                </a:solidFill>
                <a:latin typeface="Arial Narrow"/>
                <a:cs typeface="Arial Narrow"/>
              </a:rPr>
              <a:t>çok</a:t>
            </a:r>
            <a:r>
              <a:rPr dirty="0" sz="30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25">
                <a:solidFill>
                  <a:srgbClr val="3E231A"/>
                </a:solidFill>
                <a:latin typeface="Arial Narrow"/>
                <a:cs typeface="Arial Narrow"/>
              </a:rPr>
              <a:t>var</a:t>
            </a:r>
            <a:r>
              <a:rPr dirty="0" sz="3050" spc="7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olan</a:t>
            </a:r>
            <a:r>
              <a:rPr dirty="0" sz="305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gerçekler</a:t>
            </a:r>
            <a:r>
              <a:rPr dirty="0" sz="305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üzerinde</a:t>
            </a:r>
            <a:r>
              <a:rPr dirty="0" sz="305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30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üncelerinin</a:t>
            </a:r>
            <a:r>
              <a:rPr dirty="0" sz="305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ekillendi</a:t>
            </a:r>
            <a:r>
              <a:rPr dirty="0" sz="30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ini</a:t>
            </a:r>
            <a:r>
              <a:rPr dirty="0" sz="305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görürüz.</a:t>
            </a:r>
            <a:endParaRPr sz="30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3640"/>
              </a:spcBef>
            </a:pPr>
            <a:r>
              <a:rPr dirty="0" sz="30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lk</a:t>
            </a:r>
            <a:r>
              <a:rPr dirty="0" sz="30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ça</a:t>
            </a:r>
            <a:r>
              <a:rPr dirty="0" sz="30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50" spc="-210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felsefecileri</a:t>
            </a:r>
            <a:r>
              <a:rPr dirty="0" sz="30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35">
                <a:solidFill>
                  <a:srgbClr val="3E231A"/>
                </a:solidFill>
                <a:latin typeface="Arial Narrow"/>
                <a:cs typeface="Arial Narrow"/>
              </a:rPr>
              <a:t>genelde</a:t>
            </a:r>
            <a:r>
              <a:rPr dirty="0" sz="30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95">
                <a:solidFill>
                  <a:srgbClr val="3E231A"/>
                </a:solidFill>
                <a:latin typeface="Arial Narrow"/>
                <a:cs typeface="Arial Narrow"/>
              </a:rPr>
              <a:t>“ilk</a:t>
            </a:r>
            <a:r>
              <a:rPr dirty="0" sz="30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(arkhe)</a:t>
            </a:r>
            <a:r>
              <a:rPr dirty="0" sz="30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140">
                <a:solidFill>
                  <a:srgbClr val="3E231A"/>
                </a:solidFill>
                <a:latin typeface="Arial Narrow"/>
                <a:cs typeface="Arial Narrow"/>
              </a:rPr>
              <a:t>nedir?”</a:t>
            </a:r>
            <a:r>
              <a:rPr dirty="0" sz="30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sorusu</a:t>
            </a:r>
            <a:r>
              <a:rPr dirty="0" sz="30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üzerinde</a:t>
            </a:r>
            <a:r>
              <a:rPr dirty="0" sz="30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durmu</a:t>
            </a:r>
            <a:r>
              <a:rPr dirty="0" sz="30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lardır.</a:t>
            </a:r>
            <a:endParaRPr sz="3050">
              <a:latin typeface="Arial Narrow"/>
              <a:cs typeface="Arial Narrow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4700" y="606044"/>
            <a:ext cx="6375400" cy="56324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3500"/>
              <a:t>Bazı</a:t>
            </a:r>
            <a:r>
              <a:rPr dirty="0" sz="3500" spc="75"/>
              <a:t> </a:t>
            </a:r>
            <a:r>
              <a:rPr dirty="0" sz="3500"/>
              <a:t>Filozoflara</a:t>
            </a:r>
            <a:r>
              <a:rPr dirty="0" sz="3500" spc="75"/>
              <a:t> </a:t>
            </a:r>
            <a:r>
              <a:rPr dirty="0" sz="3500"/>
              <a:t>Göre</a:t>
            </a:r>
            <a:r>
              <a:rPr dirty="0" sz="3500" spc="75"/>
              <a:t> </a:t>
            </a:r>
            <a:r>
              <a:rPr dirty="0" sz="3500" spc="-25"/>
              <a:t>Felsefenin</a:t>
            </a:r>
            <a:r>
              <a:rPr dirty="0" sz="3500" spc="75"/>
              <a:t> </a:t>
            </a:r>
            <a:r>
              <a:rPr dirty="0" sz="3500" spc="-645"/>
              <a:t>T</a:t>
            </a:r>
            <a:r>
              <a:rPr dirty="0" sz="3500" spc="55"/>
              <a:t>a</a:t>
            </a:r>
            <a:r>
              <a:rPr dirty="0" sz="3500" spc="-45"/>
              <a:t>nımı</a:t>
            </a:r>
            <a:endParaRPr sz="35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2294" y="2299310"/>
            <a:ext cx="144786" cy="123545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2294" y="3536836"/>
            <a:ext cx="144786" cy="123546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2294" y="5285663"/>
            <a:ext cx="144786" cy="123546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1193800" y="1473072"/>
            <a:ext cx="11033125" cy="76187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405130">
              <a:lnSpc>
                <a:spcPct val="100000"/>
              </a:lnSpc>
              <a:spcBef>
                <a:spcPts val="100"/>
              </a:spcBef>
            </a:pPr>
            <a:r>
              <a:rPr dirty="0" sz="2400" spc="75">
                <a:solidFill>
                  <a:srgbClr val="3E231A"/>
                </a:solidFill>
                <a:latin typeface="Arial Narrow"/>
                <a:cs typeface="Arial Narrow"/>
              </a:rPr>
              <a:t>(Antik</a:t>
            </a:r>
            <a:r>
              <a:rPr dirty="0" sz="24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Ça</a:t>
            </a:r>
            <a:r>
              <a:rPr dirty="0" sz="240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400" spc="-145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2400" spc="-25">
                <a:solidFill>
                  <a:srgbClr val="3E231A"/>
                </a:solidFill>
                <a:latin typeface="Arial Narrow"/>
                <a:cs typeface="Arial Narrow"/>
              </a:rPr>
              <a:t>Felsefecilerine</a:t>
            </a:r>
            <a:r>
              <a:rPr dirty="0" sz="240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Göre)</a:t>
            </a:r>
            <a:endParaRPr sz="2400">
              <a:latin typeface="Arial Narrow"/>
              <a:cs typeface="Arial Narrow"/>
            </a:endParaRPr>
          </a:p>
          <a:p>
            <a:pPr marL="12700" marR="551180">
              <a:lnSpc>
                <a:spcPct val="135400"/>
              </a:lnSpc>
              <a:spcBef>
                <a:spcPts val="2200"/>
              </a:spcBef>
            </a:pPr>
            <a:r>
              <a:rPr dirty="0" u="sng" sz="2400" spc="-140" b="1">
                <a:solidFill>
                  <a:srgbClr val="3E231A"/>
                </a:solidFill>
                <a:uFill>
                  <a:solidFill>
                    <a:srgbClr val="3E231A"/>
                  </a:solidFill>
                </a:uFill>
                <a:latin typeface="Arial"/>
                <a:cs typeface="Arial"/>
              </a:rPr>
              <a:t>Thales</a:t>
            </a:r>
            <a:r>
              <a:rPr dirty="0" sz="2400" spc="-114" b="1">
                <a:solidFill>
                  <a:srgbClr val="3E231A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felsefe</a:t>
            </a:r>
            <a:r>
              <a:rPr dirty="0" sz="24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tarihinin</a:t>
            </a:r>
            <a:r>
              <a:rPr dirty="0" sz="2400" spc="1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ba</a:t>
            </a:r>
            <a:r>
              <a:rPr dirty="0" sz="24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ında</a:t>
            </a:r>
            <a:r>
              <a:rPr dirty="0" sz="24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bulunan</a:t>
            </a:r>
            <a:r>
              <a:rPr dirty="0" sz="24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insan</a:t>
            </a:r>
            <a:r>
              <a:rPr dirty="0" sz="24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24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bilinir.</a:t>
            </a:r>
            <a:r>
              <a:rPr dirty="0" sz="24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195">
                <a:solidFill>
                  <a:srgbClr val="3E231A"/>
                </a:solidFill>
                <a:latin typeface="Arial Narrow"/>
                <a:cs typeface="Arial Narrow"/>
              </a:rPr>
              <a:t>O</a:t>
            </a:r>
            <a:r>
              <a:rPr dirty="0" sz="24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ilki,</a:t>
            </a:r>
            <a:r>
              <a:rPr dirty="0" sz="24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arkhe</a:t>
            </a:r>
            <a:r>
              <a:rPr dirty="0" sz="24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450">
                <a:solidFill>
                  <a:srgbClr val="3E231A"/>
                </a:solidFill>
                <a:latin typeface="Arial Narrow"/>
                <a:cs typeface="Arial Narrow"/>
              </a:rPr>
              <a:t>(su;</a:t>
            </a:r>
            <a:r>
              <a:rPr dirty="0" sz="14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450">
                <a:solidFill>
                  <a:srgbClr val="3E231A"/>
                </a:solidFill>
                <a:latin typeface="Arial Narrow"/>
                <a:cs typeface="Arial Narrow"/>
              </a:rPr>
              <a:t>Kur’an,</a:t>
            </a:r>
            <a:r>
              <a:rPr dirty="0" sz="14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450">
                <a:solidFill>
                  <a:srgbClr val="3E231A"/>
                </a:solidFill>
                <a:latin typeface="Arial Narrow"/>
                <a:cs typeface="Arial Narrow"/>
              </a:rPr>
              <a:t>Enbiya,</a:t>
            </a:r>
            <a:r>
              <a:rPr dirty="0" sz="14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450" spc="235">
                <a:solidFill>
                  <a:srgbClr val="3E231A"/>
                </a:solidFill>
                <a:latin typeface="Arial Narrow"/>
                <a:cs typeface="Arial Narrow"/>
              </a:rPr>
              <a:t>30)</a:t>
            </a:r>
            <a:r>
              <a:rPr dirty="0" sz="1450" spc="95">
                <a:solidFill>
                  <a:srgbClr val="3E231A"/>
                </a:solidFill>
                <a:latin typeface="Arial Narrow"/>
                <a:cs typeface="Arial Narrow"/>
              </a:rPr>
              <a:t>  </a:t>
            </a:r>
            <a:r>
              <a:rPr dirty="0" sz="2400" spc="-25">
                <a:solidFill>
                  <a:srgbClr val="3E231A"/>
                </a:solidFill>
                <a:latin typeface="Arial Narrow"/>
                <a:cs typeface="Arial Narrow"/>
              </a:rPr>
              <a:t>ile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açıklamı</a:t>
            </a:r>
            <a:r>
              <a:rPr dirty="0" sz="24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tır.</a:t>
            </a:r>
            <a:r>
              <a:rPr dirty="0" sz="24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Yani</a:t>
            </a:r>
            <a:r>
              <a:rPr dirty="0" sz="24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her</a:t>
            </a:r>
            <a:r>
              <a:rPr dirty="0" sz="24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eyin</a:t>
            </a:r>
            <a:r>
              <a:rPr dirty="0" sz="240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ilki</a:t>
            </a:r>
            <a:r>
              <a:rPr dirty="0" sz="24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(arkhe’si)</a:t>
            </a:r>
            <a:r>
              <a:rPr dirty="0" sz="240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sudur…</a:t>
            </a:r>
            <a:r>
              <a:rPr dirty="0" sz="24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65">
                <a:solidFill>
                  <a:srgbClr val="3E231A"/>
                </a:solidFill>
                <a:latin typeface="Arial Narrow"/>
                <a:cs typeface="Arial Narrow"/>
              </a:rPr>
              <a:t>Ona</a:t>
            </a:r>
            <a:r>
              <a:rPr dirty="0" sz="240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göre</a:t>
            </a:r>
            <a:r>
              <a:rPr dirty="0" sz="24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her</a:t>
            </a:r>
            <a:r>
              <a:rPr dirty="0" sz="24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ey</a:t>
            </a:r>
            <a:r>
              <a:rPr dirty="0" sz="240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sudan</a:t>
            </a:r>
            <a:r>
              <a:rPr dirty="0" sz="24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türer.</a:t>
            </a:r>
            <a:endParaRPr sz="2400">
              <a:latin typeface="Arial Narrow"/>
              <a:cs typeface="Arial Narrow"/>
            </a:endParaRPr>
          </a:p>
          <a:p>
            <a:pPr marL="12700" marR="5080">
              <a:lnSpc>
                <a:spcPct val="138900"/>
              </a:lnSpc>
              <a:spcBef>
                <a:spcPts val="1800"/>
              </a:spcBef>
            </a:pPr>
            <a:r>
              <a:rPr dirty="0" sz="2400" spc="70">
                <a:solidFill>
                  <a:srgbClr val="3E231A"/>
                </a:solidFill>
                <a:latin typeface="Arial Narrow"/>
                <a:cs typeface="Arial Narrow"/>
              </a:rPr>
              <a:t>Arkhe </a:t>
            </a:r>
            <a:r>
              <a:rPr dirty="0" sz="2400" spc="-140">
                <a:solidFill>
                  <a:srgbClr val="3E231A"/>
                </a:solidFill>
                <a:latin typeface="Arial Narrow"/>
                <a:cs typeface="Arial Narrow"/>
              </a:rPr>
              <a:t>(</a:t>
            </a:r>
            <a:r>
              <a:rPr dirty="0" sz="2400" spc="-140">
                <a:solidFill>
                  <a:srgbClr val="3E231A"/>
                </a:solidFill>
                <a:latin typeface="Arial"/>
                <a:cs typeface="Arial"/>
              </a:rPr>
              <a:t>ἀ</a:t>
            </a:r>
            <a:r>
              <a:rPr dirty="0" sz="2400" spc="-140">
                <a:solidFill>
                  <a:srgbClr val="3E231A"/>
                </a:solidFill>
                <a:latin typeface="Trebuchet MS"/>
                <a:cs typeface="Trebuchet MS"/>
              </a:rPr>
              <a:t>ρχή</a:t>
            </a:r>
            <a:r>
              <a:rPr dirty="0" sz="2400" spc="-140">
                <a:solidFill>
                  <a:srgbClr val="3E231A"/>
                </a:solidFill>
                <a:latin typeface="Arial Narrow"/>
                <a:cs typeface="Arial Narrow"/>
              </a:rPr>
              <a:t>)</a:t>
            </a:r>
            <a:r>
              <a:rPr dirty="0" sz="24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(Yunanca'da</a:t>
            </a:r>
            <a:r>
              <a:rPr dirty="0" sz="24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-20">
                <a:solidFill>
                  <a:srgbClr val="3E231A"/>
                </a:solidFill>
                <a:latin typeface="Arial Narrow"/>
                <a:cs typeface="Arial Narrow"/>
              </a:rPr>
              <a:t>"ba</a:t>
            </a:r>
            <a:r>
              <a:rPr dirty="0" sz="2400" spc="-2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400" spc="-20">
                <a:solidFill>
                  <a:srgbClr val="3E231A"/>
                </a:solidFill>
                <a:latin typeface="Arial Narrow"/>
                <a:cs typeface="Arial Narrow"/>
              </a:rPr>
              <a:t>langıç,"</a:t>
            </a:r>
            <a:r>
              <a:rPr dirty="0" sz="24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"ilk"),</a:t>
            </a:r>
            <a:r>
              <a:rPr dirty="0" sz="24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50">
                <a:solidFill>
                  <a:srgbClr val="3E231A"/>
                </a:solidFill>
                <a:latin typeface="Arial Narrow"/>
                <a:cs typeface="Arial Narrow"/>
              </a:rPr>
              <a:t>Batı</a:t>
            </a:r>
            <a:r>
              <a:rPr dirty="0" sz="24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felsefesinin</a:t>
            </a:r>
            <a:r>
              <a:rPr dirty="0" sz="24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4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Sokrates</a:t>
            </a:r>
            <a:r>
              <a:rPr dirty="0" sz="24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öncesi</a:t>
            </a:r>
            <a:r>
              <a:rPr dirty="0" sz="24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85">
                <a:solidFill>
                  <a:srgbClr val="3E231A"/>
                </a:solidFill>
                <a:latin typeface="Arial Narrow"/>
                <a:cs typeface="Arial Narrow"/>
              </a:rPr>
              <a:t>Eski</a:t>
            </a:r>
            <a:r>
              <a:rPr dirty="0" sz="24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Yunan Felsefesinin</a:t>
            </a:r>
            <a:r>
              <a:rPr dirty="0" sz="24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en</a:t>
            </a:r>
            <a:r>
              <a:rPr dirty="0" sz="24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önemli</a:t>
            </a:r>
            <a:r>
              <a:rPr dirty="0" sz="24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kavramlarından</a:t>
            </a:r>
            <a:r>
              <a:rPr dirty="0" sz="24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biri.</a:t>
            </a:r>
            <a:r>
              <a:rPr dirty="0" sz="24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-20">
                <a:solidFill>
                  <a:srgbClr val="3E231A"/>
                </a:solidFill>
                <a:latin typeface="Arial Narrow"/>
                <a:cs typeface="Arial Narrow"/>
              </a:rPr>
              <a:t>Felsefenin</a:t>
            </a:r>
            <a:r>
              <a:rPr dirty="0" sz="24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ana</a:t>
            </a:r>
            <a:r>
              <a:rPr dirty="0" sz="24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disiplini</a:t>
            </a:r>
            <a:r>
              <a:rPr dirty="0" sz="24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sayılan</a:t>
            </a:r>
            <a:r>
              <a:rPr dirty="0" sz="24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metafizi</a:t>
            </a:r>
            <a:r>
              <a:rPr dirty="0" sz="24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in</a:t>
            </a:r>
            <a:r>
              <a:rPr dirty="0" sz="24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4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genellikle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bilimin,</a:t>
            </a:r>
            <a:r>
              <a:rPr dirty="0" sz="24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özellikle</a:t>
            </a:r>
            <a:r>
              <a:rPr dirty="0" sz="24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4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95">
                <a:solidFill>
                  <a:srgbClr val="3E231A"/>
                </a:solidFill>
                <a:latin typeface="Arial Narrow"/>
                <a:cs typeface="Arial Narrow"/>
              </a:rPr>
              <a:t>fizik</a:t>
            </a:r>
            <a:r>
              <a:rPr dirty="0" sz="24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biliminin</a:t>
            </a:r>
            <a:r>
              <a:rPr dirty="0" sz="24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geli</a:t>
            </a:r>
            <a:r>
              <a:rPr dirty="0" sz="24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mesinde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önemli</a:t>
            </a:r>
            <a:r>
              <a:rPr dirty="0" sz="24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rolü</a:t>
            </a:r>
            <a:r>
              <a:rPr dirty="0" sz="24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olmu</a:t>
            </a:r>
            <a:r>
              <a:rPr dirty="0" sz="24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tur.</a:t>
            </a:r>
            <a:endParaRPr sz="2400">
              <a:latin typeface="Arial Narrow"/>
              <a:cs typeface="Arial Narrow"/>
            </a:endParaRPr>
          </a:p>
          <a:p>
            <a:pPr marL="12700" marR="107314">
              <a:lnSpc>
                <a:spcPct val="135400"/>
              </a:lnSpc>
              <a:spcBef>
                <a:spcPts val="1900"/>
              </a:spcBef>
            </a:pPr>
            <a:r>
              <a:rPr dirty="0" u="sng" sz="2400" spc="-145" b="1">
                <a:solidFill>
                  <a:srgbClr val="3E231A"/>
                </a:solidFill>
                <a:uFill>
                  <a:solidFill>
                    <a:srgbClr val="3E231A"/>
                  </a:solidFill>
                </a:uFill>
                <a:latin typeface="Arial"/>
                <a:cs typeface="Arial"/>
              </a:rPr>
              <a:t>Sokrates’e</a:t>
            </a:r>
            <a:r>
              <a:rPr dirty="0" sz="2400" spc="-30" b="1">
                <a:solidFill>
                  <a:srgbClr val="3E231A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göre</a:t>
            </a:r>
            <a:r>
              <a:rPr dirty="0" sz="24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felsefe</a:t>
            </a:r>
            <a:r>
              <a:rPr dirty="0" sz="24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neleri</a:t>
            </a:r>
            <a:r>
              <a:rPr dirty="0" sz="24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bilmedi</a:t>
            </a:r>
            <a:r>
              <a:rPr dirty="0" sz="240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ini</a:t>
            </a:r>
            <a:r>
              <a:rPr dirty="0" sz="24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bilmektir.</a:t>
            </a:r>
            <a:r>
              <a:rPr dirty="0" sz="24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FF0000"/>
                </a:solidFill>
                <a:latin typeface="Arial Narrow"/>
                <a:cs typeface="Arial Narrow"/>
              </a:rPr>
              <a:t>Sokrates;</a:t>
            </a:r>
            <a:r>
              <a:rPr dirty="0" sz="2400" spc="75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latin typeface="Trebuchet MS"/>
                <a:cs typeface="Trebuchet MS"/>
              </a:rPr>
              <a:t>İ</a:t>
            </a:r>
            <a:r>
              <a:rPr dirty="0" sz="2400" spc="-10">
                <a:latin typeface="Arial Narrow"/>
                <a:cs typeface="Arial Narrow"/>
              </a:rPr>
              <a:t>lkça</a:t>
            </a:r>
            <a:r>
              <a:rPr dirty="0" sz="2400" spc="-10">
                <a:latin typeface="Trebuchet MS"/>
                <a:cs typeface="Trebuchet MS"/>
              </a:rPr>
              <a:t>ğ</a:t>
            </a:r>
            <a:r>
              <a:rPr dirty="0" sz="2400" spc="-10">
                <a:latin typeface="Arial Narrow"/>
                <a:cs typeface="Arial Narrow"/>
              </a:rPr>
              <a:t>ın</a:t>
            </a:r>
            <a:r>
              <a:rPr dirty="0" sz="2400" spc="65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en</a:t>
            </a:r>
            <a:r>
              <a:rPr dirty="0" sz="2400" spc="65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büyük</a:t>
            </a:r>
            <a:r>
              <a:rPr dirty="0" sz="2400" spc="65">
                <a:latin typeface="Arial Narrow"/>
                <a:cs typeface="Arial Narrow"/>
              </a:rPr>
              <a:t> </a:t>
            </a:r>
            <a:r>
              <a:rPr dirty="0" sz="2400" spc="-10">
                <a:latin typeface="Arial Narrow"/>
                <a:cs typeface="Arial Narrow"/>
              </a:rPr>
              <a:t>dü</a:t>
            </a:r>
            <a:r>
              <a:rPr dirty="0" sz="2400" spc="-10">
                <a:latin typeface="Trebuchet MS"/>
                <a:cs typeface="Trebuchet MS"/>
              </a:rPr>
              <a:t>ş</a:t>
            </a:r>
            <a:r>
              <a:rPr dirty="0" sz="2400" spc="-10">
                <a:latin typeface="Arial Narrow"/>
                <a:cs typeface="Arial Narrow"/>
              </a:rPr>
              <a:t>ünürlerinden </a:t>
            </a:r>
            <a:r>
              <a:rPr dirty="0" sz="2400">
                <a:latin typeface="Arial Narrow"/>
                <a:cs typeface="Arial Narrow"/>
              </a:rPr>
              <a:t>biridir.</a:t>
            </a:r>
            <a:r>
              <a:rPr dirty="0" sz="2400" spc="155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Sokrates'in</a:t>
            </a:r>
            <a:r>
              <a:rPr dirty="0" sz="2400" spc="155"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kendisinden</a:t>
            </a:r>
            <a:r>
              <a:rPr dirty="0" sz="24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sonra</a:t>
            </a:r>
            <a:r>
              <a:rPr dirty="0" sz="24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gelen</a:t>
            </a:r>
            <a:r>
              <a:rPr dirty="0" sz="24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55">
                <a:solidFill>
                  <a:srgbClr val="3E231A"/>
                </a:solidFill>
                <a:latin typeface="Arial Narrow"/>
                <a:cs typeface="Arial Narrow"/>
              </a:rPr>
              <a:t>filozoflar</a:t>
            </a:r>
            <a:r>
              <a:rPr dirty="0" sz="24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üzerindeki</a:t>
            </a:r>
            <a:r>
              <a:rPr dirty="0" sz="24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etkisinin</a:t>
            </a:r>
            <a:r>
              <a:rPr dirty="0" sz="24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85">
                <a:solidFill>
                  <a:srgbClr val="3E231A"/>
                </a:solidFill>
                <a:latin typeface="Arial Narrow"/>
                <a:cs typeface="Arial Narrow"/>
              </a:rPr>
              <a:t>çok</a:t>
            </a:r>
            <a:r>
              <a:rPr dirty="0" sz="24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büyük</a:t>
            </a:r>
            <a:r>
              <a:rPr dirty="0" sz="24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oldu</a:t>
            </a:r>
            <a:r>
              <a:rPr dirty="0" sz="240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u </a:t>
            </a:r>
            <a:r>
              <a:rPr dirty="0" sz="2400" spc="-4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2400" spc="-4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400" spc="-40">
                <a:solidFill>
                  <a:srgbClr val="3E231A"/>
                </a:solidFill>
                <a:latin typeface="Arial Narrow"/>
                <a:cs typeface="Arial Narrow"/>
              </a:rPr>
              <a:t>ünüldü</a:t>
            </a:r>
            <a:r>
              <a:rPr dirty="0" sz="2400" spc="-4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400" spc="-40">
                <a:solidFill>
                  <a:srgbClr val="3E231A"/>
                </a:solidFill>
                <a:latin typeface="Arial Narrow"/>
                <a:cs typeface="Arial Narrow"/>
              </a:rPr>
              <a:t>ünden</a:t>
            </a:r>
            <a:r>
              <a:rPr dirty="0" sz="2400" spc="2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Sokrates'ten</a:t>
            </a:r>
            <a:r>
              <a:rPr dirty="0" sz="2400" spc="2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önceki</a:t>
            </a:r>
            <a:r>
              <a:rPr dirty="0" sz="2400" spc="2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filozofları</a:t>
            </a:r>
            <a:r>
              <a:rPr dirty="0" sz="2400" spc="2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Sokrates</a:t>
            </a:r>
            <a:r>
              <a:rPr dirty="0" sz="2400" spc="2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öncesi</a:t>
            </a:r>
            <a:r>
              <a:rPr dirty="0" sz="2400" spc="2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24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ünürler</a:t>
            </a:r>
            <a:r>
              <a:rPr dirty="0" sz="2400" spc="2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2400" spc="6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sınıflandırmak</a:t>
            </a:r>
            <a:r>
              <a:rPr dirty="0" sz="24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yaygın</a:t>
            </a:r>
            <a:r>
              <a:rPr dirty="0" sz="24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55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4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40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ilimdir</a:t>
            </a:r>
            <a:r>
              <a:rPr dirty="0" sz="2400" spc="-10">
                <a:latin typeface="Arial Narrow"/>
                <a:cs typeface="Arial Narrow"/>
              </a:rPr>
              <a:t>.</a:t>
            </a:r>
            <a:r>
              <a:rPr dirty="0" sz="2400" spc="315"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Sokrates</a:t>
            </a:r>
            <a:r>
              <a:rPr dirty="0" sz="24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,</a:t>
            </a:r>
            <a:r>
              <a:rPr dirty="0" sz="24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insan</a:t>
            </a:r>
            <a:r>
              <a:rPr dirty="0" sz="240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hayatının</a:t>
            </a:r>
            <a:r>
              <a:rPr dirty="0" sz="24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55">
                <a:solidFill>
                  <a:srgbClr val="3E231A"/>
                </a:solidFill>
                <a:latin typeface="Arial Narrow"/>
                <a:cs typeface="Arial Narrow"/>
              </a:rPr>
              <a:t>pratik</a:t>
            </a:r>
            <a:r>
              <a:rPr dirty="0" sz="24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sorunlarıyla</a:t>
            </a:r>
            <a:r>
              <a:rPr dirty="0" sz="24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ilgilenmi</a:t>
            </a:r>
            <a:r>
              <a:rPr dirty="0" sz="24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tir.</a:t>
            </a:r>
            <a:endParaRPr sz="2400">
              <a:latin typeface="Arial Narrow"/>
              <a:cs typeface="Arial Narrow"/>
            </a:endParaRPr>
          </a:p>
          <a:p>
            <a:pPr algn="just" marL="12700" marR="580390">
              <a:lnSpc>
                <a:spcPct val="135400"/>
              </a:lnSpc>
            </a:pPr>
            <a:r>
              <a:rPr dirty="0" sz="2400" spc="65">
                <a:solidFill>
                  <a:srgbClr val="3E231A"/>
                </a:solidFill>
                <a:latin typeface="Arial Narrow"/>
                <a:cs typeface="Arial Narrow"/>
              </a:rPr>
              <a:t>Akla</a:t>
            </a:r>
            <a:r>
              <a:rPr dirty="0" sz="240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4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24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üncenin</a:t>
            </a:r>
            <a:r>
              <a:rPr dirty="0" sz="24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objektif</a:t>
            </a:r>
            <a:r>
              <a:rPr dirty="0" sz="24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4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erine</a:t>
            </a:r>
            <a:r>
              <a:rPr dirty="0" sz="24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-30">
                <a:solidFill>
                  <a:srgbClr val="3E231A"/>
                </a:solidFill>
                <a:latin typeface="Arial Narrow"/>
                <a:cs typeface="Arial Narrow"/>
              </a:rPr>
              <a:t>inanırdı.</a:t>
            </a:r>
            <a:r>
              <a:rPr dirty="0" sz="240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65">
                <a:solidFill>
                  <a:srgbClr val="3E231A"/>
                </a:solidFill>
                <a:latin typeface="Arial Narrow"/>
                <a:cs typeface="Arial Narrow"/>
              </a:rPr>
              <a:t>Ona</a:t>
            </a:r>
            <a:r>
              <a:rPr dirty="0" sz="24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göre,</a:t>
            </a:r>
            <a:r>
              <a:rPr dirty="0" sz="24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-20">
                <a:solidFill>
                  <a:srgbClr val="0070C0"/>
                </a:solidFill>
                <a:latin typeface="Arial Narrow"/>
                <a:cs typeface="Arial Narrow"/>
              </a:rPr>
              <a:t>bilimsel</a:t>
            </a:r>
            <a:r>
              <a:rPr dirty="0" sz="2400" spc="25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solidFill>
                  <a:srgbClr val="0070C0"/>
                </a:solidFill>
                <a:latin typeface="Arial Narrow"/>
                <a:cs typeface="Arial Narrow"/>
              </a:rPr>
              <a:t>çalı</a:t>
            </a:r>
            <a:r>
              <a:rPr dirty="0" sz="2400" spc="-10">
                <a:solidFill>
                  <a:srgbClr val="0070C0"/>
                </a:solidFill>
                <a:latin typeface="Trebuchet MS"/>
                <a:cs typeface="Trebuchet MS"/>
              </a:rPr>
              <a:t>ş</a:t>
            </a:r>
            <a:r>
              <a:rPr dirty="0" sz="2400" spc="-10">
                <a:solidFill>
                  <a:srgbClr val="0070C0"/>
                </a:solidFill>
                <a:latin typeface="Arial Narrow"/>
                <a:cs typeface="Arial Narrow"/>
              </a:rPr>
              <a:t>manın</a:t>
            </a:r>
            <a:r>
              <a:rPr dirty="0" sz="2400" spc="25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amacı,</a:t>
            </a:r>
            <a:r>
              <a:rPr dirty="0" sz="2400" spc="2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solidFill>
                  <a:srgbClr val="0070C0"/>
                </a:solidFill>
                <a:latin typeface="Arial Narrow"/>
                <a:cs typeface="Arial Narrow"/>
              </a:rPr>
              <a:t>duyularla 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edinilen</a:t>
            </a:r>
            <a:r>
              <a:rPr dirty="0" sz="2400" spc="5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 spc="80">
                <a:solidFill>
                  <a:srgbClr val="0070C0"/>
                </a:solidFill>
                <a:latin typeface="Arial Narrow"/>
                <a:cs typeface="Arial Narrow"/>
              </a:rPr>
              <a:t>tek</a:t>
            </a:r>
            <a:r>
              <a:rPr dirty="0" sz="2400" spc="5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 spc="80">
                <a:solidFill>
                  <a:srgbClr val="0070C0"/>
                </a:solidFill>
                <a:latin typeface="Arial Narrow"/>
                <a:cs typeface="Arial Narrow"/>
              </a:rPr>
              <a:t>tek</a:t>
            </a:r>
            <a:r>
              <a:rPr dirty="0" sz="2400" spc="5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algılar</a:t>
            </a:r>
            <a:r>
              <a:rPr dirty="0" sz="2400" spc="5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 spc="-20">
                <a:solidFill>
                  <a:srgbClr val="0070C0"/>
                </a:solidFill>
                <a:latin typeface="Arial Narrow"/>
                <a:cs typeface="Arial Narrow"/>
              </a:rPr>
              <a:t>de</a:t>
            </a:r>
            <a:r>
              <a:rPr dirty="0" sz="2400" spc="-20">
                <a:solidFill>
                  <a:srgbClr val="0070C0"/>
                </a:solidFill>
                <a:latin typeface="Trebuchet MS"/>
                <a:cs typeface="Trebuchet MS"/>
              </a:rPr>
              <a:t>ğ</a:t>
            </a:r>
            <a:r>
              <a:rPr dirty="0" sz="2400" spc="-20">
                <a:solidFill>
                  <a:srgbClr val="0070C0"/>
                </a:solidFill>
                <a:latin typeface="Arial Narrow"/>
                <a:cs typeface="Arial Narrow"/>
              </a:rPr>
              <a:t>il,</a:t>
            </a:r>
            <a:r>
              <a:rPr dirty="0" sz="2400" spc="5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kavramdır.</a:t>
            </a:r>
            <a:r>
              <a:rPr dirty="0" sz="2400" spc="55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Tümevarım</a:t>
            </a:r>
            <a:r>
              <a:rPr dirty="0" sz="240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yöntemini</a:t>
            </a:r>
            <a:r>
              <a:rPr dirty="0" sz="240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kullanmı</a:t>
            </a:r>
            <a:r>
              <a:rPr dirty="0" sz="24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tır.</a:t>
            </a:r>
            <a:r>
              <a:rPr dirty="0" sz="240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Bütün</a:t>
            </a:r>
            <a:r>
              <a:rPr dirty="0" sz="240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çalı</a:t>
            </a:r>
            <a:r>
              <a:rPr dirty="0" sz="24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maları 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ahlâka</a:t>
            </a:r>
            <a:r>
              <a:rPr dirty="0" sz="2400" spc="10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yönelmi</a:t>
            </a:r>
            <a:r>
              <a:rPr dirty="0" sz="24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tir.</a:t>
            </a:r>
            <a:r>
              <a:rPr dirty="0" sz="24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Erdemle</a:t>
            </a:r>
            <a:r>
              <a:rPr dirty="0" sz="24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mutluluk</a:t>
            </a:r>
            <a:r>
              <a:rPr dirty="0" sz="24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arasında</a:t>
            </a:r>
            <a:r>
              <a:rPr dirty="0" sz="24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55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4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-80">
                <a:solidFill>
                  <a:srgbClr val="3E231A"/>
                </a:solidFill>
                <a:latin typeface="Arial Narrow"/>
                <a:cs typeface="Arial Narrow"/>
              </a:rPr>
              <a:t>ba</a:t>
            </a:r>
            <a:r>
              <a:rPr dirty="0" sz="2400" spc="-8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400" spc="-70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2400" spc="35">
                <a:solidFill>
                  <a:srgbClr val="3E231A"/>
                </a:solidFill>
                <a:latin typeface="Arial Narrow"/>
                <a:cs typeface="Arial Narrow"/>
              </a:rPr>
              <a:t>kurmu</a:t>
            </a:r>
            <a:r>
              <a:rPr dirty="0" sz="2400" spc="35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400" spc="35">
                <a:solidFill>
                  <a:srgbClr val="3E231A"/>
                </a:solidFill>
                <a:latin typeface="Arial Narrow"/>
                <a:cs typeface="Arial Narrow"/>
              </a:rPr>
              <a:t>tur.</a:t>
            </a:r>
            <a:endParaRPr sz="2400">
              <a:latin typeface="Arial Narrow"/>
              <a:cs typeface="Arial Narrow"/>
            </a:endParaRPr>
          </a:p>
          <a:p>
            <a:pPr algn="just" marL="12700">
              <a:lnSpc>
                <a:spcPct val="100000"/>
              </a:lnSpc>
              <a:spcBef>
                <a:spcPts val="1019"/>
              </a:spcBef>
            </a:pPr>
            <a:r>
              <a:rPr dirty="0" sz="240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çinde</a:t>
            </a:r>
            <a:r>
              <a:rPr dirty="0" sz="24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55">
                <a:solidFill>
                  <a:srgbClr val="3E231A"/>
                </a:solidFill>
                <a:latin typeface="Arial Narrow"/>
                <a:cs typeface="Arial Narrow"/>
              </a:rPr>
              <a:t>var</a:t>
            </a:r>
            <a:r>
              <a:rPr dirty="0" sz="240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olan</a:t>
            </a:r>
            <a:r>
              <a:rPr dirty="0" sz="240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FF0000"/>
                </a:solidFill>
                <a:latin typeface="Arial Narrow"/>
                <a:cs typeface="Arial Narrow"/>
              </a:rPr>
              <a:t>Daimonion</a:t>
            </a:r>
            <a:r>
              <a:rPr dirty="0" sz="2400" spc="105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diye</a:t>
            </a:r>
            <a:r>
              <a:rPr dirty="0" sz="240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55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40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sesin</a:t>
            </a:r>
            <a:r>
              <a:rPr dirty="0" sz="240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ona</a:t>
            </a:r>
            <a:r>
              <a:rPr dirty="0" sz="240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sürekli</a:t>
            </a:r>
            <a:r>
              <a:rPr dirty="0" sz="240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yol</a:t>
            </a:r>
            <a:r>
              <a:rPr dirty="0" sz="240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gösterdi</a:t>
            </a:r>
            <a:r>
              <a:rPr dirty="0" sz="24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400">
                <a:solidFill>
                  <a:srgbClr val="3E231A"/>
                </a:solidFill>
                <a:latin typeface="Arial Narrow"/>
                <a:cs typeface="Arial Narrow"/>
              </a:rPr>
              <a:t>ini</a:t>
            </a:r>
            <a:r>
              <a:rPr dirty="0" sz="240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söylemi</a:t>
            </a:r>
            <a:r>
              <a:rPr dirty="0" sz="24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400" spc="-10">
                <a:solidFill>
                  <a:srgbClr val="3E231A"/>
                </a:solidFill>
                <a:latin typeface="Arial Narrow"/>
                <a:cs typeface="Arial Narrow"/>
              </a:rPr>
              <a:t>tir.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1600" y="872744"/>
            <a:ext cx="7714615" cy="83756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5300" spc="240"/>
              <a:t>Antik</a:t>
            </a:r>
            <a:r>
              <a:rPr dirty="0" sz="5300" spc="180"/>
              <a:t> </a:t>
            </a:r>
            <a:r>
              <a:rPr dirty="0" sz="5300" spc="-20"/>
              <a:t>Ça</a:t>
            </a:r>
            <a:r>
              <a:rPr dirty="0" sz="5300" spc="-20">
                <a:latin typeface="Trebuchet MS"/>
                <a:cs typeface="Trebuchet MS"/>
              </a:rPr>
              <a:t>ğ</a:t>
            </a:r>
            <a:r>
              <a:rPr dirty="0" sz="5300" spc="-210">
                <a:latin typeface="Trebuchet MS"/>
                <a:cs typeface="Trebuchet MS"/>
              </a:rPr>
              <a:t> </a:t>
            </a:r>
            <a:r>
              <a:rPr dirty="0" sz="5300"/>
              <a:t>Filozoflarına</a:t>
            </a:r>
            <a:r>
              <a:rPr dirty="0" sz="5300" spc="180"/>
              <a:t> </a:t>
            </a:r>
            <a:r>
              <a:rPr dirty="0" sz="5300" spc="-10"/>
              <a:t>Devam</a:t>
            </a:r>
            <a:endParaRPr sz="5300">
              <a:latin typeface="Trebuchet MS"/>
              <a:cs typeface="Trebuchet MS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65200" y="1871472"/>
            <a:ext cx="11181080" cy="68072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R="95250">
              <a:lnSpc>
                <a:spcPct val="100000"/>
              </a:lnSpc>
              <a:spcBef>
                <a:spcPts val="110"/>
              </a:spcBef>
            </a:pP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Platon</a:t>
            </a:r>
            <a:r>
              <a:rPr dirty="0" sz="2650" spc="1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(</a:t>
            </a:r>
            <a:r>
              <a:rPr dirty="0" sz="2650" spc="1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35">
                <a:solidFill>
                  <a:srgbClr val="3E231A"/>
                </a:solidFill>
                <a:latin typeface="Arial Narrow"/>
                <a:cs typeface="Arial Narrow"/>
              </a:rPr>
              <a:t>Eflatun)</a:t>
            </a:r>
            <a:endParaRPr sz="265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</a:pPr>
            <a:endParaRPr sz="45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</a:pPr>
            <a:r>
              <a:rPr dirty="0" u="sng" sz="2650" spc="-140" b="1">
                <a:solidFill>
                  <a:srgbClr val="35425D"/>
                </a:solidFill>
                <a:uFill>
                  <a:solidFill>
                    <a:srgbClr val="35425D"/>
                  </a:solidFill>
                </a:uFill>
                <a:latin typeface="Arial"/>
                <a:cs typeface="Arial"/>
              </a:rPr>
              <a:t>Platon’a</a:t>
            </a:r>
            <a:r>
              <a:rPr dirty="0" sz="2650" spc="-55" b="1">
                <a:solidFill>
                  <a:srgbClr val="35425D"/>
                </a:solidFill>
                <a:latin typeface="Arial"/>
                <a:cs typeface="Arial"/>
              </a:rPr>
              <a:t> </a:t>
            </a:r>
            <a:r>
              <a:rPr dirty="0" sz="2650">
                <a:solidFill>
                  <a:srgbClr val="35425D"/>
                </a:solidFill>
                <a:latin typeface="Arial Narrow"/>
                <a:cs typeface="Arial Narrow"/>
              </a:rPr>
              <a:t>göre</a:t>
            </a:r>
            <a:r>
              <a:rPr dirty="0" sz="2650" spc="-10">
                <a:solidFill>
                  <a:srgbClr val="35425D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5425D"/>
                </a:solidFill>
                <a:latin typeface="Arial Narrow"/>
                <a:cs typeface="Arial Narrow"/>
              </a:rPr>
              <a:t>felsefe</a:t>
            </a:r>
            <a:r>
              <a:rPr dirty="0" sz="2650" spc="45">
                <a:solidFill>
                  <a:srgbClr val="35425D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5425D"/>
                </a:solidFill>
                <a:latin typeface="Arial Narrow"/>
                <a:cs typeface="Arial Narrow"/>
              </a:rPr>
              <a:t>do</a:t>
            </a:r>
            <a:r>
              <a:rPr dirty="0" sz="2650">
                <a:solidFill>
                  <a:srgbClr val="35425D"/>
                </a:solidFill>
                <a:latin typeface="Trebuchet MS"/>
                <a:cs typeface="Trebuchet MS"/>
              </a:rPr>
              <a:t>ğ</a:t>
            </a:r>
            <a:r>
              <a:rPr dirty="0" sz="2650">
                <a:solidFill>
                  <a:srgbClr val="35425D"/>
                </a:solidFill>
                <a:latin typeface="Arial Narrow"/>
                <a:cs typeface="Arial Narrow"/>
              </a:rPr>
              <a:t>ruyu</a:t>
            </a:r>
            <a:r>
              <a:rPr dirty="0" sz="2650" spc="45">
                <a:solidFill>
                  <a:srgbClr val="35425D"/>
                </a:solidFill>
                <a:latin typeface="Arial Narrow"/>
                <a:cs typeface="Arial Narrow"/>
              </a:rPr>
              <a:t> </a:t>
            </a:r>
            <a:r>
              <a:rPr dirty="0" sz="2650" spc="-25">
                <a:solidFill>
                  <a:srgbClr val="35425D"/>
                </a:solidFill>
                <a:latin typeface="Arial Narrow"/>
                <a:cs typeface="Arial Narrow"/>
              </a:rPr>
              <a:t>bulma</a:t>
            </a:r>
            <a:r>
              <a:rPr dirty="0" sz="2650" spc="40">
                <a:solidFill>
                  <a:srgbClr val="35425D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5425D"/>
                </a:solidFill>
                <a:latin typeface="Arial Narrow"/>
                <a:cs typeface="Arial Narrow"/>
              </a:rPr>
              <a:t>yolunda</a:t>
            </a:r>
            <a:r>
              <a:rPr dirty="0" sz="2650" spc="40">
                <a:solidFill>
                  <a:srgbClr val="35425D"/>
                </a:solidFill>
                <a:latin typeface="Arial Narrow"/>
                <a:cs typeface="Arial Narrow"/>
              </a:rPr>
              <a:t> </a:t>
            </a:r>
            <a:r>
              <a:rPr dirty="0" sz="2650" spc="85">
                <a:solidFill>
                  <a:srgbClr val="35425D"/>
                </a:solidFill>
                <a:latin typeface="Arial Narrow"/>
                <a:cs typeface="Arial Narrow"/>
              </a:rPr>
              <a:t>fikrî</a:t>
            </a:r>
            <a:r>
              <a:rPr dirty="0" sz="2650" spc="45">
                <a:solidFill>
                  <a:srgbClr val="35425D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5425D"/>
                </a:solidFill>
                <a:latin typeface="Arial Narrow"/>
                <a:cs typeface="Arial Narrow"/>
              </a:rPr>
              <a:t>bir</a:t>
            </a:r>
            <a:r>
              <a:rPr dirty="0" sz="2650" spc="45">
                <a:solidFill>
                  <a:srgbClr val="35425D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5425D"/>
                </a:solidFill>
                <a:latin typeface="Arial Narrow"/>
                <a:cs typeface="Arial Narrow"/>
              </a:rPr>
              <a:t>gayrettir.</a:t>
            </a:r>
            <a:endParaRPr sz="2650">
              <a:latin typeface="Arial Narrow"/>
              <a:cs typeface="Arial Narrow"/>
            </a:endParaRPr>
          </a:p>
          <a:p>
            <a:pPr marL="12700" marR="5080">
              <a:lnSpc>
                <a:spcPct val="132100"/>
              </a:lnSpc>
              <a:spcBef>
                <a:spcPts val="1000"/>
              </a:spcBef>
            </a:pPr>
            <a:r>
              <a:rPr dirty="0" sz="2650">
                <a:solidFill>
                  <a:srgbClr val="35425D"/>
                </a:solidFill>
                <a:latin typeface="Arial Narrow"/>
                <a:cs typeface="Arial Narrow"/>
              </a:rPr>
              <a:t>(Eflatun)</a:t>
            </a:r>
            <a:r>
              <a:rPr dirty="0" sz="2650" spc="165">
                <a:solidFill>
                  <a:srgbClr val="35425D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5425D"/>
                </a:solidFill>
                <a:latin typeface="Arial Narrow"/>
                <a:cs typeface="Arial Narrow"/>
              </a:rPr>
              <a:t>Platon;</a:t>
            </a:r>
            <a:r>
              <a:rPr dirty="0" sz="2650" spc="165">
                <a:solidFill>
                  <a:srgbClr val="35425D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Eflatun'un</a:t>
            </a:r>
            <a:r>
              <a:rPr dirty="0" sz="2650" spc="165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felsefesini,</a:t>
            </a:r>
            <a:r>
              <a:rPr dirty="0" sz="2650" spc="165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be</a:t>
            </a:r>
            <a:r>
              <a:rPr dirty="0" sz="2650">
                <a:latin typeface="Trebuchet MS"/>
                <a:cs typeface="Trebuchet MS"/>
              </a:rPr>
              <a:t>ş</a:t>
            </a:r>
            <a:r>
              <a:rPr dirty="0" sz="2650" spc="-35">
                <a:latin typeface="Trebuchet MS"/>
                <a:cs typeface="Trebuchet MS"/>
              </a:rPr>
              <a:t> </a:t>
            </a:r>
            <a:r>
              <a:rPr dirty="0" sz="2650" spc="-10">
                <a:latin typeface="Arial Narrow"/>
                <a:cs typeface="Arial Narrow"/>
              </a:rPr>
              <a:t>önemli</a:t>
            </a:r>
            <a:r>
              <a:rPr dirty="0" sz="2650" spc="170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kuram</a:t>
            </a:r>
            <a:r>
              <a:rPr dirty="0" sz="2650" spc="160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içerisinde</a:t>
            </a:r>
            <a:r>
              <a:rPr dirty="0" sz="2650" spc="165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toplamak</a:t>
            </a:r>
            <a:r>
              <a:rPr dirty="0" sz="2650" spc="165">
                <a:latin typeface="Arial Narrow"/>
                <a:cs typeface="Arial Narrow"/>
              </a:rPr>
              <a:t> </a:t>
            </a:r>
            <a:r>
              <a:rPr dirty="0" sz="2650" spc="-10">
                <a:latin typeface="Arial Narrow"/>
                <a:cs typeface="Arial Narrow"/>
              </a:rPr>
              <a:t>mümkündür. </a:t>
            </a:r>
            <a:r>
              <a:rPr dirty="0" sz="2650">
                <a:latin typeface="Arial Narrow"/>
                <a:cs typeface="Arial Narrow"/>
              </a:rPr>
              <a:t>Bunlar,</a:t>
            </a:r>
            <a:r>
              <a:rPr dirty="0" sz="2650" spc="150">
                <a:latin typeface="Arial Narrow"/>
                <a:cs typeface="Arial Narrow"/>
              </a:rPr>
              <a:t> </a:t>
            </a:r>
            <a:r>
              <a:rPr dirty="0" sz="2650" spc="60">
                <a:solidFill>
                  <a:srgbClr val="5B9BD5"/>
                </a:solidFill>
                <a:latin typeface="Arial Narrow"/>
                <a:cs typeface="Arial Narrow"/>
              </a:rPr>
              <a:t>“bilgi”,</a:t>
            </a:r>
            <a:r>
              <a:rPr dirty="0" sz="2650" spc="165">
                <a:solidFill>
                  <a:srgbClr val="5B9BD5"/>
                </a:solidFill>
                <a:latin typeface="Arial Narrow"/>
                <a:cs typeface="Arial Narrow"/>
              </a:rPr>
              <a:t> </a:t>
            </a:r>
            <a:r>
              <a:rPr dirty="0" sz="2650" spc="60">
                <a:solidFill>
                  <a:srgbClr val="5B9BD5"/>
                </a:solidFill>
                <a:latin typeface="Arial Narrow"/>
                <a:cs typeface="Arial Narrow"/>
              </a:rPr>
              <a:t>“idealar”,</a:t>
            </a:r>
            <a:r>
              <a:rPr dirty="0" sz="2650" spc="160">
                <a:solidFill>
                  <a:srgbClr val="5B9BD5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5B9BD5"/>
                </a:solidFill>
                <a:latin typeface="Arial Narrow"/>
                <a:cs typeface="Arial Narrow"/>
              </a:rPr>
              <a:t>“ruhun</a:t>
            </a:r>
            <a:r>
              <a:rPr dirty="0" sz="2650" spc="160">
                <a:solidFill>
                  <a:srgbClr val="5B9BD5"/>
                </a:solidFill>
                <a:latin typeface="Arial Narrow"/>
                <a:cs typeface="Arial Narrow"/>
              </a:rPr>
              <a:t> </a:t>
            </a:r>
            <a:r>
              <a:rPr dirty="0" sz="2650" spc="-40">
                <a:solidFill>
                  <a:srgbClr val="5B9BD5"/>
                </a:solidFill>
                <a:latin typeface="Arial Narrow"/>
                <a:cs typeface="Arial Narrow"/>
              </a:rPr>
              <a:t>ölümsüzlü</a:t>
            </a:r>
            <a:r>
              <a:rPr dirty="0" sz="2650" spc="-40">
                <a:solidFill>
                  <a:srgbClr val="5B9BD5"/>
                </a:solidFill>
                <a:latin typeface="Trebuchet MS"/>
                <a:cs typeface="Trebuchet MS"/>
              </a:rPr>
              <a:t>ğ</a:t>
            </a:r>
            <a:r>
              <a:rPr dirty="0" sz="2650" spc="-40">
                <a:solidFill>
                  <a:srgbClr val="5B9BD5"/>
                </a:solidFill>
                <a:latin typeface="Arial Narrow"/>
                <a:cs typeface="Arial Narrow"/>
              </a:rPr>
              <a:t>ü”,</a:t>
            </a:r>
            <a:r>
              <a:rPr dirty="0" sz="2650" spc="155">
                <a:solidFill>
                  <a:srgbClr val="5B9BD5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5B9BD5"/>
                </a:solidFill>
                <a:latin typeface="Arial Narrow"/>
                <a:cs typeface="Arial Narrow"/>
              </a:rPr>
              <a:t>“evrendo</a:t>
            </a:r>
            <a:r>
              <a:rPr dirty="0" sz="2650">
                <a:solidFill>
                  <a:srgbClr val="5B9BD5"/>
                </a:solidFill>
                <a:latin typeface="Trebuchet MS"/>
                <a:cs typeface="Trebuchet MS"/>
              </a:rPr>
              <a:t>ğ</a:t>
            </a:r>
            <a:r>
              <a:rPr dirty="0" sz="2650">
                <a:solidFill>
                  <a:srgbClr val="5B9BD5"/>
                </a:solidFill>
                <a:latin typeface="Arial Narrow"/>
                <a:cs typeface="Arial Narrow"/>
              </a:rPr>
              <a:t>um”</a:t>
            </a:r>
            <a:r>
              <a:rPr dirty="0" sz="2650" spc="160">
                <a:solidFill>
                  <a:srgbClr val="5B9BD5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5B9BD5"/>
                </a:solidFill>
                <a:latin typeface="Arial Narrow"/>
                <a:cs typeface="Arial Narrow"/>
              </a:rPr>
              <a:t>(Cosmogony</a:t>
            </a:r>
            <a:r>
              <a:rPr dirty="0" sz="2650" spc="160">
                <a:solidFill>
                  <a:srgbClr val="5B9BD5"/>
                </a:solidFill>
                <a:latin typeface="Arial Narrow"/>
                <a:cs typeface="Arial Narrow"/>
              </a:rPr>
              <a:t> </a:t>
            </a:r>
            <a:r>
              <a:rPr dirty="0" sz="2650" spc="215">
                <a:solidFill>
                  <a:srgbClr val="5B9BD5"/>
                </a:solidFill>
                <a:latin typeface="Arial Narrow"/>
                <a:cs typeface="Arial Narrow"/>
              </a:rPr>
              <a:t>-</a:t>
            </a:r>
            <a:r>
              <a:rPr dirty="0" sz="2650" spc="165">
                <a:solidFill>
                  <a:srgbClr val="5B9BD5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5B9BD5"/>
                </a:solidFill>
                <a:latin typeface="Arial Narrow"/>
                <a:cs typeface="Arial Narrow"/>
              </a:rPr>
              <a:t>Evren'in </a:t>
            </a:r>
            <a:r>
              <a:rPr dirty="0" sz="2650" spc="-20">
                <a:solidFill>
                  <a:srgbClr val="5B9BD5"/>
                </a:solidFill>
                <a:latin typeface="Arial Narrow"/>
                <a:cs typeface="Arial Narrow"/>
              </a:rPr>
              <a:t>olu</a:t>
            </a:r>
            <a:r>
              <a:rPr dirty="0" sz="2650" spc="-20">
                <a:solidFill>
                  <a:srgbClr val="5B9BD5"/>
                </a:solidFill>
                <a:latin typeface="Trebuchet MS"/>
                <a:cs typeface="Trebuchet MS"/>
              </a:rPr>
              <a:t>ş</a:t>
            </a:r>
            <a:r>
              <a:rPr dirty="0" sz="2650" spc="-20">
                <a:solidFill>
                  <a:srgbClr val="5B9BD5"/>
                </a:solidFill>
                <a:latin typeface="Arial Narrow"/>
                <a:cs typeface="Arial Narrow"/>
              </a:rPr>
              <a:t>umunu</a:t>
            </a:r>
            <a:r>
              <a:rPr dirty="0" sz="2650" spc="-65">
                <a:solidFill>
                  <a:srgbClr val="5B9BD5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5B9BD5"/>
                </a:solidFill>
                <a:latin typeface="Arial Narrow"/>
                <a:cs typeface="Arial Narrow"/>
              </a:rPr>
              <a:t>inceleyen</a:t>
            </a:r>
            <a:r>
              <a:rPr dirty="0" sz="2650" spc="-70">
                <a:solidFill>
                  <a:srgbClr val="5B9BD5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5B9BD5"/>
                </a:solidFill>
                <a:latin typeface="Arial Narrow"/>
                <a:cs typeface="Arial Narrow"/>
              </a:rPr>
              <a:t>bilim</a:t>
            </a:r>
            <a:r>
              <a:rPr dirty="0" sz="2650" spc="-65">
                <a:solidFill>
                  <a:srgbClr val="5B9BD5"/>
                </a:solidFill>
                <a:latin typeface="Arial Narrow"/>
                <a:cs typeface="Arial Narrow"/>
              </a:rPr>
              <a:t> </a:t>
            </a:r>
            <a:r>
              <a:rPr dirty="0" sz="2650" spc="-40">
                <a:solidFill>
                  <a:srgbClr val="5B9BD5"/>
                </a:solidFill>
                <a:latin typeface="Arial Narrow"/>
                <a:cs typeface="Arial Narrow"/>
              </a:rPr>
              <a:t>dalı)</a:t>
            </a:r>
            <a:r>
              <a:rPr dirty="0" sz="2650" spc="-65">
                <a:solidFill>
                  <a:srgbClr val="5B9BD5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5B9BD5"/>
                </a:solidFill>
                <a:latin typeface="Arial Narrow"/>
                <a:cs typeface="Arial Narrow"/>
              </a:rPr>
              <a:t>ve</a:t>
            </a:r>
            <a:r>
              <a:rPr dirty="0" sz="2650" spc="-65">
                <a:solidFill>
                  <a:srgbClr val="5B9BD5"/>
                </a:solidFill>
                <a:latin typeface="Arial Narrow"/>
                <a:cs typeface="Arial Narrow"/>
              </a:rPr>
              <a:t> </a:t>
            </a:r>
            <a:r>
              <a:rPr dirty="0" sz="2650" spc="70">
                <a:solidFill>
                  <a:srgbClr val="5B9BD5"/>
                </a:solidFill>
                <a:latin typeface="Arial Narrow"/>
                <a:cs typeface="Arial Narrow"/>
              </a:rPr>
              <a:t>“devlet”</a:t>
            </a:r>
            <a:r>
              <a:rPr dirty="0" sz="2650" spc="-60">
                <a:solidFill>
                  <a:srgbClr val="5B9BD5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ile</a:t>
            </a:r>
            <a:r>
              <a:rPr dirty="0" sz="2650" spc="-65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ilgili</a:t>
            </a:r>
            <a:r>
              <a:rPr dirty="0" sz="2650" spc="-65">
                <a:latin typeface="Arial Narrow"/>
                <a:cs typeface="Arial Narrow"/>
              </a:rPr>
              <a:t> </a:t>
            </a:r>
            <a:r>
              <a:rPr dirty="0" sz="2650" spc="-10">
                <a:latin typeface="Arial Narrow"/>
                <a:cs typeface="Arial Narrow"/>
              </a:rPr>
              <a:t>kuramlarıdır.</a:t>
            </a:r>
            <a:endParaRPr sz="2650">
              <a:latin typeface="Arial Narrow"/>
              <a:cs typeface="Arial Narrow"/>
            </a:endParaRPr>
          </a:p>
          <a:p>
            <a:pPr marL="12700" marR="467995">
              <a:lnSpc>
                <a:spcPct val="132100"/>
              </a:lnSpc>
              <a:spcBef>
                <a:spcPts val="1000"/>
              </a:spcBef>
            </a:pPr>
            <a:r>
              <a:rPr dirty="0" sz="2650" spc="45">
                <a:latin typeface="Arial Narrow"/>
                <a:cs typeface="Arial Narrow"/>
              </a:rPr>
              <a:t>Eflatun,</a:t>
            </a:r>
            <a:r>
              <a:rPr dirty="0" sz="2650" spc="50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bütün</a:t>
            </a:r>
            <a:r>
              <a:rPr dirty="0" sz="2650" spc="55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hayatı</a:t>
            </a:r>
            <a:r>
              <a:rPr dirty="0" sz="2650" spc="60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boyunca</a:t>
            </a:r>
            <a:r>
              <a:rPr dirty="0" sz="2650" spc="55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hocası</a:t>
            </a:r>
            <a:r>
              <a:rPr dirty="0" sz="2650" spc="60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Sokrates'ten</a:t>
            </a:r>
            <a:r>
              <a:rPr dirty="0" sz="2650" spc="55">
                <a:latin typeface="Arial Narrow"/>
                <a:cs typeface="Arial Narrow"/>
              </a:rPr>
              <a:t> </a:t>
            </a:r>
            <a:r>
              <a:rPr dirty="0" sz="2650" spc="-10">
                <a:latin typeface="Arial Narrow"/>
                <a:cs typeface="Arial Narrow"/>
              </a:rPr>
              <a:t>edindi</a:t>
            </a:r>
            <a:r>
              <a:rPr dirty="0" sz="2650" spc="-10">
                <a:latin typeface="Trebuchet MS"/>
                <a:cs typeface="Trebuchet MS"/>
              </a:rPr>
              <a:t>ğ</a:t>
            </a:r>
            <a:r>
              <a:rPr dirty="0" sz="2650" spc="-10">
                <a:latin typeface="Arial Narrow"/>
                <a:cs typeface="Arial Narrow"/>
              </a:rPr>
              <a:t>i</a:t>
            </a:r>
            <a:r>
              <a:rPr dirty="0" sz="2650" spc="60">
                <a:latin typeface="Arial Narrow"/>
                <a:cs typeface="Arial Narrow"/>
              </a:rPr>
              <a:t> </a:t>
            </a:r>
            <a:r>
              <a:rPr dirty="0" sz="2650" spc="-20">
                <a:latin typeface="Arial Narrow"/>
                <a:cs typeface="Arial Narrow"/>
              </a:rPr>
              <a:t>ilham</a:t>
            </a:r>
            <a:r>
              <a:rPr dirty="0" sz="2650" spc="55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ile</a:t>
            </a:r>
            <a:r>
              <a:rPr dirty="0" sz="2650" spc="55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gerçek</a:t>
            </a:r>
            <a:r>
              <a:rPr dirty="0" sz="2650" spc="55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bir</a:t>
            </a:r>
            <a:r>
              <a:rPr dirty="0" sz="2650" spc="60"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FF0000"/>
                </a:solidFill>
                <a:latin typeface="Arial Narrow"/>
                <a:cs typeface="Arial Narrow"/>
              </a:rPr>
              <a:t>ahlakçı </a:t>
            </a:r>
            <a:r>
              <a:rPr dirty="0" sz="2650">
                <a:latin typeface="Arial Narrow"/>
                <a:cs typeface="Arial Narrow"/>
              </a:rPr>
              <a:t>olarak</a:t>
            </a:r>
            <a:r>
              <a:rPr dirty="0" sz="2650" spc="15">
                <a:latin typeface="Arial Narrow"/>
                <a:cs typeface="Arial Narrow"/>
              </a:rPr>
              <a:t> </a:t>
            </a:r>
            <a:r>
              <a:rPr dirty="0" sz="2650" spc="-25">
                <a:latin typeface="Arial Narrow"/>
                <a:cs typeface="Arial Narrow"/>
              </a:rPr>
              <a:t>kalmı</a:t>
            </a:r>
            <a:r>
              <a:rPr dirty="0" sz="2650" spc="-25">
                <a:latin typeface="Trebuchet MS"/>
                <a:cs typeface="Trebuchet MS"/>
              </a:rPr>
              <a:t>ş</a:t>
            </a:r>
            <a:r>
              <a:rPr dirty="0" sz="2650" spc="-25">
                <a:latin typeface="Arial Narrow"/>
                <a:cs typeface="Arial Narrow"/>
              </a:rPr>
              <a:t>,</a:t>
            </a:r>
            <a:r>
              <a:rPr dirty="0" sz="2650" spc="20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bütün</a:t>
            </a:r>
            <a:r>
              <a:rPr dirty="0" sz="2650" spc="15"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FF0000"/>
                </a:solidFill>
                <a:latin typeface="Arial Narrow"/>
                <a:cs typeface="Arial Narrow"/>
              </a:rPr>
              <a:t>bu</a:t>
            </a:r>
            <a:r>
              <a:rPr dirty="0" sz="2650" spc="15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FF0000"/>
                </a:solidFill>
                <a:latin typeface="Arial Narrow"/>
                <a:cs typeface="Arial Narrow"/>
              </a:rPr>
              <a:t>kuramları,</a:t>
            </a:r>
            <a:r>
              <a:rPr dirty="0" sz="2650" spc="15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650" spc="60">
                <a:solidFill>
                  <a:srgbClr val="FF0000"/>
                </a:solidFill>
                <a:latin typeface="Arial Narrow"/>
                <a:cs typeface="Arial Narrow"/>
              </a:rPr>
              <a:t>etik</a:t>
            </a:r>
            <a:r>
              <a:rPr dirty="0" sz="2650" spc="15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650" spc="-65">
                <a:solidFill>
                  <a:srgbClr val="FF0000"/>
                </a:solidFill>
                <a:latin typeface="Arial Narrow"/>
                <a:cs typeface="Arial Narrow"/>
              </a:rPr>
              <a:t>a</a:t>
            </a:r>
            <a:r>
              <a:rPr dirty="0" sz="2650" spc="-65">
                <a:solidFill>
                  <a:srgbClr val="FF0000"/>
                </a:solidFill>
                <a:latin typeface="Trebuchet MS"/>
                <a:cs typeface="Trebuchet MS"/>
              </a:rPr>
              <a:t>ğ</a:t>
            </a:r>
            <a:r>
              <a:rPr dirty="0" sz="2650" spc="-65">
                <a:solidFill>
                  <a:srgbClr val="FF0000"/>
                </a:solidFill>
                <a:latin typeface="Arial Narrow"/>
                <a:cs typeface="Arial Narrow"/>
              </a:rPr>
              <a:t>ırlıklı</a:t>
            </a:r>
            <a:r>
              <a:rPr dirty="0" sz="2650" spc="2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FF0000"/>
                </a:solidFill>
                <a:latin typeface="Arial Narrow"/>
                <a:cs typeface="Arial Narrow"/>
              </a:rPr>
              <a:t>görü</a:t>
            </a:r>
            <a:r>
              <a:rPr dirty="0" sz="2650">
                <a:solidFill>
                  <a:srgbClr val="FF0000"/>
                </a:solidFill>
                <a:latin typeface="Trebuchet MS"/>
                <a:cs typeface="Trebuchet MS"/>
              </a:rPr>
              <a:t>ş</a:t>
            </a:r>
            <a:r>
              <a:rPr dirty="0" sz="2650">
                <a:solidFill>
                  <a:srgbClr val="FF0000"/>
                </a:solidFill>
                <a:latin typeface="Arial Narrow"/>
                <a:cs typeface="Arial Narrow"/>
              </a:rPr>
              <a:t>lerle</a:t>
            </a:r>
            <a:r>
              <a:rPr dirty="0" sz="2650" spc="15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FF0000"/>
                </a:solidFill>
                <a:latin typeface="Arial Narrow"/>
                <a:cs typeface="Arial Narrow"/>
              </a:rPr>
              <a:t>irdeleyerek</a:t>
            </a:r>
            <a:r>
              <a:rPr dirty="0" sz="2650" spc="15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650" spc="35">
                <a:latin typeface="Arial Narrow"/>
                <a:cs typeface="Arial Narrow"/>
              </a:rPr>
              <a:t>geli</a:t>
            </a:r>
            <a:r>
              <a:rPr dirty="0" sz="2650" spc="35">
                <a:latin typeface="Trebuchet MS"/>
                <a:cs typeface="Trebuchet MS"/>
              </a:rPr>
              <a:t>ş</a:t>
            </a:r>
            <a:r>
              <a:rPr dirty="0" sz="2650" spc="35">
                <a:latin typeface="Arial Narrow"/>
                <a:cs typeface="Arial Narrow"/>
              </a:rPr>
              <a:t>tirmi</a:t>
            </a:r>
            <a:r>
              <a:rPr dirty="0" sz="2650" spc="35">
                <a:latin typeface="Trebuchet MS"/>
                <a:cs typeface="Trebuchet MS"/>
              </a:rPr>
              <a:t>ş</a:t>
            </a:r>
            <a:r>
              <a:rPr dirty="0" sz="2650" spc="35">
                <a:latin typeface="Arial Narrow"/>
                <a:cs typeface="Arial Narrow"/>
              </a:rPr>
              <a:t>tir.</a:t>
            </a:r>
            <a:endParaRPr sz="2650">
              <a:latin typeface="Arial Narrow"/>
              <a:cs typeface="Arial Narrow"/>
            </a:endParaRPr>
          </a:p>
          <a:p>
            <a:pPr marL="12700" marR="831850">
              <a:lnSpc>
                <a:spcPct val="132100"/>
              </a:lnSpc>
              <a:spcBef>
                <a:spcPts val="1000"/>
              </a:spcBef>
            </a:pPr>
            <a:r>
              <a:rPr dirty="0" sz="2650">
                <a:latin typeface="Arial Narrow"/>
                <a:cs typeface="Arial Narrow"/>
              </a:rPr>
              <a:t>Sokrates</a:t>
            </a:r>
            <a:r>
              <a:rPr dirty="0" sz="2650" spc="40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ve</a:t>
            </a:r>
            <a:r>
              <a:rPr dirty="0" sz="2650" spc="50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Eflatun'a</a:t>
            </a:r>
            <a:r>
              <a:rPr dirty="0" sz="2650" spc="50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göre</a:t>
            </a:r>
            <a:r>
              <a:rPr dirty="0" sz="2650" spc="50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felsefenin</a:t>
            </a:r>
            <a:r>
              <a:rPr dirty="0" sz="2650" spc="55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ana</a:t>
            </a:r>
            <a:r>
              <a:rPr dirty="0" sz="2650" spc="50">
                <a:latin typeface="Arial Narrow"/>
                <a:cs typeface="Arial Narrow"/>
              </a:rPr>
              <a:t> </a:t>
            </a:r>
            <a:r>
              <a:rPr dirty="0" sz="2650" spc="-25">
                <a:latin typeface="Arial Narrow"/>
                <a:cs typeface="Arial Narrow"/>
              </a:rPr>
              <a:t>ere</a:t>
            </a:r>
            <a:r>
              <a:rPr dirty="0" sz="2650" spc="-25">
                <a:latin typeface="Trebuchet MS"/>
                <a:cs typeface="Trebuchet MS"/>
              </a:rPr>
              <a:t>ğ</a:t>
            </a:r>
            <a:r>
              <a:rPr dirty="0" sz="2650" spc="-25">
                <a:latin typeface="Arial Narrow"/>
                <a:cs typeface="Arial Narrow"/>
              </a:rPr>
              <a:t>i,</a:t>
            </a:r>
            <a:r>
              <a:rPr dirty="0" sz="2650" spc="75"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0070C0"/>
                </a:solidFill>
                <a:latin typeface="Arial Narrow"/>
                <a:cs typeface="Arial Narrow"/>
              </a:rPr>
              <a:t>insanın</a:t>
            </a:r>
            <a:r>
              <a:rPr dirty="0" sz="2650" spc="55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650" spc="-40">
                <a:solidFill>
                  <a:srgbClr val="0070C0"/>
                </a:solidFill>
                <a:latin typeface="Arial Narrow"/>
                <a:cs typeface="Arial Narrow"/>
              </a:rPr>
              <a:t>mutlulu</a:t>
            </a:r>
            <a:r>
              <a:rPr dirty="0" sz="2650" spc="-40">
                <a:solidFill>
                  <a:srgbClr val="0070C0"/>
                </a:solidFill>
                <a:latin typeface="Trebuchet MS"/>
                <a:cs typeface="Trebuchet MS"/>
              </a:rPr>
              <a:t>ğ</a:t>
            </a:r>
            <a:r>
              <a:rPr dirty="0" sz="2650" spc="-40">
                <a:solidFill>
                  <a:srgbClr val="0070C0"/>
                </a:solidFill>
                <a:latin typeface="Arial Narrow"/>
                <a:cs typeface="Arial Narrow"/>
              </a:rPr>
              <a:t>u</a:t>
            </a:r>
            <a:r>
              <a:rPr dirty="0" sz="2650" spc="6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0070C0"/>
                </a:solidFill>
                <a:latin typeface="Arial Narrow"/>
                <a:cs typeface="Arial Narrow"/>
              </a:rPr>
              <a:t>ve</a:t>
            </a:r>
            <a:r>
              <a:rPr dirty="0" sz="2650" spc="5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650" spc="55">
                <a:solidFill>
                  <a:srgbClr val="0070C0"/>
                </a:solidFill>
                <a:latin typeface="Arial Narrow"/>
                <a:cs typeface="Arial Narrow"/>
              </a:rPr>
              <a:t>yetkin</a:t>
            </a:r>
            <a:r>
              <a:rPr dirty="0" sz="2650" spc="6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0070C0"/>
                </a:solidFill>
                <a:latin typeface="Arial Narrow"/>
                <a:cs typeface="Arial Narrow"/>
              </a:rPr>
              <a:t>hayatın </a:t>
            </a:r>
            <a:r>
              <a:rPr dirty="0" sz="2650" spc="-40">
                <a:solidFill>
                  <a:srgbClr val="0070C0"/>
                </a:solidFill>
                <a:latin typeface="Arial Narrow"/>
                <a:cs typeface="Arial Narrow"/>
              </a:rPr>
              <a:t>sa</a:t>
            </a:r>
            <a:r>
              <a:rPr dirty="0" sz="2650" spc="-40">
                <a:solidFill>
                  <a:srgbClr val="0070C0"/>
                </a:solidFill>
                <a:latin typeface="Trebuchet MS"/>
                <a:cs typeface="Trebuchet MS"/>
              </a:rPr>
              <a:t>ğ</a:t>
            </a:r>
            <a:r>
              <a:rPr dirty="0" sz="2650" spc="-40">
                <a:solidFill>
                  <a:srgbClr val="0070C0"/>
                </a:solidFill>
                <a:latin typeface="Arial Narrow"/>
                <a:cs typeface="Arial Narrow"/>
              </a:rPr>
              <a:t>lanmasıdır</a:t>
            </a:r>
            <a:r>
              <a:rPr dirty="0" sz="2650" spc="-40">
                <a:latin typeface="Arial Narrow"/>
                <a:cs typeface="Arial Narrow"/>
              </a:rPr>
              <a:t>.</a:t>
            </a:r>
            <a:r>
              <a:rPr dirty="0" sz="2650" spc="55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Yetkin</a:t>
            </a:r>
            <a:r>
              <a:rPr dirty="0" sz="2650" spc="55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bir</a:t>
            </a:r>
            <a:r>
              <a:rPr dirty="0" sz="2650" spc="50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hayat,</a:t>
            </a:r>
            <a:r>
              <a:rPr dirty="0" sz="2650" spc="50">
                <a:latin typeface="Arial Narrow"/>
                <a:cs typeface="Arial Narrow"/>
              </a:rPr>
              <a:t> </a:t>
            </a:r>
            <a:r>
              <a:rPr dirty="0" sz="2650" spc="70">
                <a:latin typeface="Arial Narrow"/>
                <a:cs typeface="Arial Narrow"/>
              </a:rPr>
              <a:t>ancak</a:t>
            </a:r>
            <a:r>
              <a:rPr dirty="0" sz="2650" spc="55"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5B9BD5"/>
                </a:solidFill>
                <a:latin typeface="Arial Narrow"/>
                <a:cs typeface="Arial Narrow"/>
              </a:rPr>
              <a:t>erdemli</a:t>
            </a:r>
            <a:r>
              <a:rPr dirty="0" sz="2650" spc="55">
                <a:solidFill>
                  <a:srgbClr val="5B9BD5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5B9BD5"/>
                </a:solidFill>
                <a:latin typeface="Arial Narrow"/>
                <a:cs typeface="Arial Narrow"/>
              </a:rPr>
              <a:t>bir</a:t>
            </a:r>
            <a:r>
              <a:rPr dirty="0" sz="2650" spc="55">
                <a:solidFill>
                  <a:srgbClr val="5B9BD5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5B9BD5"/>
                </a:solidFill>
                <a:latin typeface="Arial Narrow"/>
                <a:cs typeface="Arial Narrow"/>
              </a:rPr>
              <a:t>hayat</a:t>
            </a:r>
            <a:r>
              <a:rPr dirty="0" sz="2650" spc="55">
                <a:solidFill>
                  <a:srgbClr val="5B9BD5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0070C0"/>
                </a:solidFill>
                <a:latin typeface="Arial Narrow"/>
                <a:cs typeface="Arial Narrow"/>
              </a:rPr>
              <a:t>sürmekle</a:t>
            </a:r>
            <a:r>
              <a:rPr dirty="0" sz="2650" spc="55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latin typeface="Arial Narrow"/>
                <a:cs typeface="Arial Narrow"/>
              </a:rPr>
              <a:t>elde</a:t>
            </a:r>
            <a:r>
              <a:rPr dirty="0" sz="2650" spc="50">
                <a:latin typeface="Arial Narrow"/>
                <a:cs typeface="Arial Narrow"/>
              </a:rPr>
              <a:t> </a:t>
            </a:r>
            <a:r>
              <a:rPr dirty="0" sz="2650" spc="-10">
                <a:latin typeface="Arial Narrow"/>
                <a:cs typeface="Arial Narrow"/>
              </a:rPr>
              <a:t>edilebilir.</a:t>
            </a:r>
            <a:endParaRPr sz="2650">
              <a:latin typeface="Arial Narrow"/>
              <a:cs typeface="Arial Narrow"/>
            </a:endParaRPr>
          </a:p>
          <a:p>
            <a:pPr marL="12700" marR="1056640">
              <a:lnSpc>
                <a:spcPct val="132100"/>
              </a:lnSpc>
              <a:spcBef>
                <a:spcPts val="1000"/>
              </a:spcBef>
            </a:pPr>
            <a:r>
              <a:rPr dirty="0" sz="2650">
                <a:latin typeface="Arial Narrow"/>
                <a:cs typeface="Arial Narrow"/>
              </a:rPr>
              <a:t>Erdemin</a:t>
            </a:r>
            <a:r>
              <a:rPr dirty="0" sz="2650" spc="95"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temeli</a:t>
            </a:r>
            <a:r>
              <a:rPr dirty="0" sz="2650" spc="120">
                <a:latin typeface="Arial Narrow"/>
                <a:cs typeface="Arial Narrow"/>
              </a:rPr>
              <a:t> </a:t>
            </a:r>
            <a:r>
              <a:rPr dirty="0" sz="2650" spc="60">
                <a:solidFill>
                  <a:srgbClr val="FF0000"/>
                </a:solidFill>
                <a:latin typeface="Arial Narrow"/>
                <a:cs typeface="Arial Narrow"/>
              </a:rPr>
              <a:t>“bilgi”,</a:t>
            </a:r>
            <a:r>
              <a:rPr dirty="0" sz="2650" spc="11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özü</a:t>
            </a:r>
            <a:r>
              <a:rPr dirty="0" sz="2650" spc="114"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FF0000"/>
                </a:solidFill>
                <a:latin typeface="Arial Narrow"/>
                <a:cs typeface="Arial Narrow"/>
              </a:rPr>
              <a:t>“idealar</a:t>
            </a:r>
            <a:r>
              <a:rPr dirty="0" sz="2650" spc="11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FF0000"/>
                </a:solidFill>
                <a:latin typeface="Arial Narrow"/>
                <a:cs typeface="Arial Narrow"/>
              </a:rPr>
              <a:t>kavramı”,</a:t>
            </a:r>
            <a:r>
              <a:rPr dirty="0" sz="2650" spc="114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gerekçesi</a:t>
            </a:r>
            <a:r>
              <a:rPr dirty="0" sz="2650" spc="105"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FF0000"/>
                </a:solidFill>
                <a:latin typeface="Arial Narrow"/>
                <a:cs typeface="Arial Narrow"/>
              </a:rPr>
              <a:t>“evrendo</a:t>
            </a:r>
            <a:r>
              <a:rPr dirty="0" sz="2650">
                <a:solidFill>
                  <a:srgbClr val="FF0000"/>
                </a:solidFill>
                <a:latin typeface="Trebuchet MS"/>
                <a:cs typeface="Trebuchet MS"/>
              </a:rPr>
              <a:t>ğ</a:t>
            </a:r>
            <a:r>
              <a:rPr dirty="0" sz="2650">
                <a:solidFill>
                  <a:srgbClr val="FF0000"/>
                </a:solidFill>
                <a:latin typeface="Arial Narrow"/>
                <a:cs typeface="Arial Narrow"/>
              </a:rPr>
              <a:t>um”,</a:t>
            </a:r>
            <a:r>
              <a:rPr dirty="0" sz="2650" spc="114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latin typeface="Arial Narrow"/>
                <a:cs typeface="Arial Narrow"/>
              </a:rPr>
              <a:t>güvencesi </a:t>
            </a:r>
            <a:r>
              <a:rPr dirty="0" sz="2650">
                <a:solidFill>
                  <a:srgbClr val="FF0000"/>
                </a:solidFill>
                <a:latin typeface="Arial Narrow"/>
                <a:cs typeface="Arial Narrow"/>
              </a:rPr>
              <a:t>“ölümsüzlük”,</a:t>
            </a:r>
            <a:r>
              <a:rPr dirty="0" sz="2650" spc="114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latin typeface="Arial Narrow"/>
                <a:cs typeface="Arial Narrow"/>
              </a:rPr>
              <a:t>ya</a:t>
            </a:r>
            <a:r>
              <a:rPr dirty="0" sz="2650">
                <a:latin typeface="Trebuchet MS"/>
                <a:cs typeface="Trebuchet MS"/>
              </a:rPr>
              <a:t>ş</a:t>
            </a:r>
            <a:r>
              <a:rPr dirty="0" sz="2650">
                <a:latin typeface="Arial Narrow"/>
                <a:cs typeface="Arial Narrow"/>
              </a:rPr>
              <a:t>amsal</a:t>
            </a:r>
            <a:r>
              <a:rPr dirty="0" sz="2650" spc="114">
                <a:latin typeface="Arial Narrow"/>
                <a:cs typeface="Arial Narrow"/>
              </a:rPr>
              <a:t> </a:t>
            </a:r>
            <a:r>
              <a:rPr dirty="0" sz="2650" spc="-110">
                <a:latin typeface="Arial Narrow"/>
                <a:cs typeface="Arial Narrow"/>
              </a:rPr>
              <a:t>sı</a:t>
            </a:r>
            <a:r>
              <a:rPr dirty="0" sz="2650" spc="-110">
                <a:latin typeface="Trebuchet MS"/>
                <a:cs typeface="Trebuchet MS"/>
              </a:rPr>
              <a:t>ğ</a:t>
            </a:r>
            <a:r>
              <a:rPr dirty="0" sz="2650" spc="-110">
                <a:latin typeface="Arial Narrow"/>
                <a:cs typeface="Arial Narrow"/>
              </a:rPr>
              <a:t>ına</a:t>
            </a:r>
            <a:r>
              <a:rPr dirty="0" sz="2650" spc="-110">
                <a:latin typeface="Trebuchet MS"/>
                <a:cs typeface="Trebuchet MS"/>
              </a:rPr>
              <a:t>ğ</a:t>
            </a:r>
            <a:r>
              <a:rPr dirty="0" sz="2650" spc="-110">
                <a:latin typeface="Arial Narrow"/>
                <a:cs typeface="Arial Narrow"/>
              </a:rPr>
              <a:t>ı</a:t>
            </a:r>
            <a:r>
              <a:rPr dirty="0" sz="2650" spc="120">
                <a:latin typeface="Arial Narrow"/>
                <a:cs typeface="Arial Narrow"/>
              </a:rPr>
              <a:t> </a:t>
            </a:r>
            <a:r>
              <a:rPr dirty="0" sz="2650" spc="60">
                <a:solidFill>
                  <a:srgbClr val="FF0000"/>
                </a:solidFill>
                <a:latin typeface="Arial Narrow"/>
                <a:cs typeface="Arial Narrow"/>
              </a:rPr>
              <a:t>“devlet”</a:t>
            </a:r>
            <a:r>
              <a:rPr dirty="0" sz="2650" spc="60">
                <a:latin typeface="Arial Narrow"/>
                <a:cs typeface="Arial Narrow"/>
              </a:rPr>
              <a:t>tir.</a:t>
            </a:r>
            <a:endParaRPr sz="2650">
              <a:latin typeface="Arial Narrow"/>
              <a:cs typeface="Arial Narrow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972740" y="8860669"/>
            <a:ext cx="59690" cy="50800"/>
          </a:xfrm>
          <a:custGeom>
            <a:avLst/>
            <a:gdLst/>
            <a:ahLst/>
            <a:cxnLst/>
            <a:rect l="l" t="t" r="r" b="b"/>
            <a:pathLst>
              <a:path w="59690" h="50800">
                <a:moveTo>
                  <a:pt x="27671" y="0"/>
                </a:moveTo>
                <a:lnTo>
                  <a:pt x="23278" y="2862"/>
                </a:lnTo>
                <a:lnTo>
                  <a:pt x="17789" y="9019"/>
                </a:lnTo>
                <a:lnTo>
                  <a:pt x="7028" y="16722"/>
                </a:lnTo>
                <a:lnTo>
                  <a:pt x="2196" y="20902"/>
                </a:lnTo>
                <a:lnTo>
                  <a:pt x="0" y="24861"/>
                </a:lnTo>
                <a:lnTo>
                  <a:pt x="4831" y="26619"/>
                </a:lnTo>
                <a:lnTo>
                  <a:pt x="9882" y="27504"/>
                </a:lnTo>
                <a:lnTo>
                  <a:pt x="33014" y="49787"/>
                </a:lnTo>
                <a:lnTo>
                  <a:pt x="35722" y="50597"/>
                </a:lnTo>
                <a:lnTo>
                  <a:pt x="39531" y="50597"/>
                </a:lnTo>
                <a:lnTo>
                  <a:pt x="40113" y="49129"/>
                </a:lnTo>
                <a:lnTo>
                  <a:pt x="40811" y="47880"/>
                </a:lnTo>
                <a:lnTo>
                  <a:pt x="42422" y="45834"/>
                </a:lnTo>
                <a:lnTo>
                  <a:pt x="43483" y="44803"/>
                </a:lnTo>
                <a:lnTo>
                  <a:pt x="49413" y="40263"/>
                </a:lnTo>
                <a:lnTo>
                  <a:pt x="52927" y="37401"/>
                </a:lnTo>
                <a:lnTo>
                  <a:pt x="59295" y="25301"/>
                </a:lnTo>
                <a:lnTo>
                  <a:pt x="56806" y="18557"/>
                </a:lnTo>
                <a:lnTo>
                  <a:pt x="53509" y="14377"/>
                </a:lnTo>
                <a:lnTo>
                  <a:pt x="49413" y="12761"/>
                </a:lnTo>
                <a:lnTo>
                  <a:pt x="43045" y="9899"/>
                </a:lnTo>
                <a:lnTo>
                  <a:pt x="40408" y="8581"/>
                </a:lnTo>
                <a:lnTo>
                  <a:pt x="35284" y="5286"/>
                </a:lnTo>
                <a:lnTo>
                  <a:pt x="27671" y="0"/>
                </a:lnTo>
                <a:close/>
              </a:path>
            </a:pathLst>
          </a:custGeom>
          <a:solidFill>
            <a:srgbClr val="3E23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41800" y="844803"/>
            <a:ext cx="4161790" cy="6731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250" spc="185"/>
              <a:t>Antik</a:t>
            </a:r>
            <a:r>
              <a:rPr dirty="0" sz="4250" spc="90"/>
              <a:t> </a:t>
            </a:r>
            <a:r>
              <a:rPr dirty="0" sz="4250" spc="-20"/>
              <a:t>Ça</a:t>
            </a:r>
            <a:r>
              <a:rPr dirty="0" sz="4250" spc="-20">
                <a:latin typeface="Trebuchet MS"/>
                <a:cs typeface="Trebuchet MS"/>
              </a:rPr>
              <a:t>ğ</a:t>
            </a:r>
            <a:r>
              <a:rPr dirty="0" sz="4250" spc="-215">
                <a:latin typeface="Trebuchet MS"/>
                <a:cs typeface="Trebuchet MS"/>
              </a:rPr>
              <a:t> </a:t>
            </a:r>
            <a:r>
              <a:rPr dirty="0" sz="4250" spc="-10"/>
              <a:t>Filozofları</a:t>
            </a:r>
            <a:endParaRPr sz="4250">
              <a:latin typeface="Trebuchet MS"/>
              <a:cs typeface="Trebuchet MS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736600" y="1638807"/>
            <a:ext cx="11371580" cy="7467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207000">
              <a:lnSpc>
                <a:spcPct val="100000"/>
              </a:lnSpc>
              <a:spcBef>
                <a:spcPts val="95"/>
              </a:spcBef>
            </a:pPr>
            <a:r>
              <a:rPr dirty="0" sz="2600" spc="50">
                <a:solidFill>
                  <a:srgbClr val="3E231A"/>
                </a:solidFill>
                <a:latin typeface="Arial Narrow"/>
                <a:cs typeface="Arial Narrow"/>
              </a:rPr>
              <a:t>Aristo</a:t>
            </a:r>
            <a:endParaRPr sz="2600">
              <a:latin typeface="Arial Narrow"/>
              <a:cs typeface="Arial Narrow"/>
            </a:endParaRPr>
          </a:p>
          <a:p>
            <a:pPr marL="266700" marR="302895" indent="-241300">
              <a:lnSpc>
                <a:spcPct val="200000"/>
              </a:lnSpc>
              <a:spcBef>
                <a:spcPts val="580"/>
              </a:spcBef>
              <a:buSzPct val="125000"/>
              <a:buChar char="•"/>
              <a:tabLst>
                <a:tab pos="266065" algn="l"/>
                <a:tab pos="266700" algn="l"/>
              </a:tabLst>
            </a:pPr>
            <a:r>
              <a:rPr dirty="0" sz="2000" spc="55">
                <a:latin typeface="Arial Narrow"/>
                <a:cs typeface="Arial Narrow"/>
              </a:rPr>
              <a:t>Aristo</a:t>
            </a:r>
            <a:r>
              <a:rPr dirty="0" sz="2000" spc="6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:</a:t>
            </a:r>
            <a:r>
              <a:rPr dirty="0" sz="2000" spc="6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Aristo,</a:t>
            </a:r>
            <a:r>
              <a:rPr dirty="0" sz="2000" spc="7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diyaloga</a:t>
            </a:r>
            <a:r>
              <a:rPr dirty="0" sz="2000" spc="65">
                <a:latin typeface="Arial Narrow"/>
                <a:cs typeface="Arial Narrow"/>
              </a:rPr>
              <a:t> </a:t>
            </a:r>
            <a:r>
              <a:rPr dirty="0" sz="2000" spc="50">
                <a:latin typeface="Arial Narrow"/>
                <a:cs typeface="Arial Narrow"/>
              </a:rPr>
              <a:t>yer</a:t>
            </a:r>
            <a:r>
              <a:rPr dirty="0" sz="2000" spc="7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veren</a:t>
            </a:r>
            <a:r>
              <a:rPr dirty="0" sz="2000" spc="65">
                <a:latin typeface="Arial Narrow"/>
                <a:cs typeface="Arial Narrow"/>
              </a:rPr>
              <a:t> </a:t>
            </a:r>
            <a:r>
              <a:rPr dirty="0" sz="2000" spc="-25">
                <a:latin typeface="Arial Narrow"/>
                <a:cs typeface="Arial Narrow"/>
              </a:rPr>
              <a:t>kar</a:t>
            </a:r>
            <a:r>
              <a:rPr dirty="0" sz="2000" spc="-25">
                <a:latin typeface="Trebuchet MS"/>
                <a:cs typeface="Trebuchet MS"/>
              </a:rPr>
              <a:t>ş</a:t>
            </a:r>
            <a:r>
              <a:rPr dirty="0" sz="2000" spc="-25">
                <a:latin typeface="Arial Narrow"/>
                <a:cs typeface="Arial Narrow"/>
              </a:rPr>
              <a:t>ılıklı</a:t>
            </a:r>
            <a:r>
              <a:rPr dirty="0" sz="2000" spc="7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konu</a:t>
            </a:r>
            <a:r>
              <a:rPr dirty="0" sz="2000">
                <a:latin typeface="Trebuchet MS"/>
                <a:cs typeface="Trebuchet MS"/>
              </a:rPr>
              <a:t>ş</a:t>
            </a:r>
            <a:r>
              <a:rPr dirty="0" sz="2000">
                <a:latin typeface="Arial Narrow"/>
                <a:cs typeface="Arial Narrow"/>
              </a:rPr>
              <a:t>ma</a:t>
            </a:r>
            <a:r>
              <a:rPr dirty="0" sz="2000" spc="6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tipi</a:t>
            </a:r>
            <a:r>
              <a:rPr dirty="0" sz="2000" spc="6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yazılar</a:t>
            </a:r>
            <a:r>
              <a:rPr dirty="0" sz="2000" spc="7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yazmı</a:t>
            </a:r>
            <a:r>
              <a:rPr dirty="0" sz="2000">
                <a:latin typeface="Trebuchet MS"/>
                <a:cs typeface="Trebuchet MS"/>
              </a:rPr>
              <a:t>ş</a:t>
            </a:r>
            <a:r>
              <a:rPr dirty="0" sz="2000">
                <a:latin typeface="Arial Narrow"/>
                <a:cs typeface="Arial Narrow"/>
              </a:rPr>
              <a:t>tır.</a:t>
            </a:r>
            <a:r>
              <a:rPr dirty="0" sz="2000" spc="65">
                <a:latin typeface="Arial Narrow"/>
                <a:cs typeface="Arial Narrow"/>
              </a:rPr>
              <a:t> </a:t>
            </a:r>
            <a:r>
              <a:rPr dirty="0" sz="2000" spc="80">
                <a:latin typeface="Arial Narrow"/>
                <a:cs typeface="Arial Narrow"/>
              </a:rPr>
              <a:t>Ancak</a:t>
            </a:r>
            <a:r>
              <a:rPr dirty="0" sz="2000" spc="7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bu</a:t>
            </a:r>
            <a:r>
              <a:rPr dirty="0" sz="2000" spc="6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yazılar</a:t>
            </a:r>
            <a:r>
              <a:rPr dirty="0" sz="2000" spc="7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zamanla</a:t>
            </a:r>
            <a:r>
              <a:rPr dirty="0" sz="2000" spc="6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kaybolmu</a:t>
            </a:r>
            <a:r>
              <a:rPr dirty="0" sz="2000">
                <a:latin typeface="Trebuchet MS"/>
                <a:cs typeface="Trebuchet MS"/>
              </a:rPr>
              <a:t>ş</a:t>
            </a:r>
            <a:r>
              <a:rPr dirty="0" sz="2000" spc="-85">
                <a:latin typeface="Trebuchet MS"/>
                <a:cs typeface="Trebuchet MS"/>
              </a:rPr>
              <a:t> </a:t>
            </a:r>
            <a:r>
              <a:rPr dirty="0" sz="2000" spc="-25">
                <a:latin typeface="Arial Narrow"/>
                <a:cs typeface="Arial Narrow"/>
              </a:rPr>
              <a:t>ve </a:t>
            </a:r>
            <a:r>
              <a:rPr dirty="0" sz="2000">
                <a:latin typeface="Arial Narrow"/>
                <a:cs typeface="Arial Narrow"/>
              </a:rPr>
              <a:t>geriye</a:t>
            </a:r>
            <a:r>
              <a:rPr dirty="0" sz="2000" spc="7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yalnızca</a:t>
            </a:r>
            <a:r>
              <a:rPr dirty="0" sz="2000" spc="7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ders</a:t>
            </a:r>
            <a:r>
              <a:rPr dirty="0" sz="2000" spc="8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ve</a:t>
            </a:r>
            <a:r>
              <a:rPr dirty="0" sz="2000" spc="7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ara</a:t>
            </a:r>
            <a:r>
              <a:rPr dirty="0" sz="2000">
                <a:latin typeface="Trebuchet MS"/>
                <a:cs typeface="Trebuchet MS"/>
              </a:rPr>
              <a:t>ş</a:t>
            </a:r>
            <a:r>
              <a:rPr dirty="0" sz="2000">
                <a:latin typeface="Arial Narrow"/>
                <a:cs typeface="Arial Narrow"/>
              </a:rPr>
              <a:t>tırma</a:t>
            </a:r>
            <a:r>
              <a:rPr dirty="0" sz="2000" spc="8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notları</a:t>
            </a:r>
            <a:r>
              <a:rPr dirty="0" sz="2000" spc="75">
                <a:latin typeface="Arial Narrow"/>
                <a:cs typeface="Arial Narrow"/>
              </a:rPr>
              <a:t> </a:t>
            </a:r>
            <a:r>
              <a:rPr dirty="0" sz="2000" spc="-10">
                <a:latin typeface="Arial Narrow"/>
                <a:cs typeface="Arial Narrow"/>
              </a:rPr>
              <a:t>kalmı</a:t>
            </a:r>
            <a:r>
              <a:rPr dirty="0" sz="2000" spc="-10">
                <a:latin typeface="Trebuchet MS"/>
                <a:cs typeface="Trebuchet MS"/>
              </a:rPr>
              <a:t>ş</a:t>
            </a:r>
            <a:r>
              <a:rPr dirty="0" sz="2000" spc="-10">
                <a:latin typeface="Arial Narrow"/>
                <a:cs typeface="Arial Narrow"/>
              </a:rPr>
              <a:t>tır.</a:t>
            </a:r>
            <a:endParaRPr sz="2000">
              <a:latin typeface="Arial Narrow"/>
              <a:cs typeface="Arial Narrow"/>
            </a:endParaRPr>
          </a:p>
          <a:p>
            <a:pPr marL="266700" marR="17780" indent="-241300">
              <a:lnSpc>
                <a:spcPct val="200000"/>
              </a:lnSpc>
              <a:spcBef>
                <a:spcPts val="700"/>
              </a:spcBef>
              <a:buSzPct val="125000"/>
              <a:buChar char="•"/>
              <a:tabLst>
                <a:tab pos="266065" algn="l"/>
                <a:tab pos="266700" algn="l"/>
              </a:tabLst>
            </a:pPr>
            <a:r>
              <a:rPr dirty="0" sz="2000">
                <a:latin typeface="Arial Narrow"/>
                <a:cs typeface="Arial Narrow"/>
              </a:rPr>
              <a:t>Aristo,</a:t>
            </a:r>
            <a:r>
              <a:rPr dirty="0" sz="2000" spc="17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hocası</a:t>
            </a:r>
            <a:r>
              <a:rPr dirty="0" sz="2000" spc="17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Eflatun’un</a:t>
            </a:r>
            <a:r>
              <a:rPr dirty="0" sz="2000" spc="17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idealar</a:t>
            </a:r>
            <a:r>
              <a:rPr dirty="0" sz="2000" spc="17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fikrinden</a:t>
            </a:r>
            <a:r>
              <a:rPr dirty="0" sz="2000" spc="17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hareket</a:t>
            </a:r>
            <a:r>
              <a:rPr dirty="0" sz="2000" spc="17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etmi</a:t>
            </a:r>
            <a:r>
              <a:rPr dirty="0" sz="2000">
                <a:latin typeface="Trebuchet MS"/>
                <a:cs typeface="Trebuchet MS"/>
              </a:rPr>
              <a:t>ş</a:t>
            </a:r>
            <a:r>
              <a:rPr dirty="0" sz="2000">
                <a:latin typeface="Arial Narrow"/>
                <a:cs typeface="Arial Narrow"/>
              </a:rPr>
              <a:t>tir.</a:t>
            </a:r>
            <a:r>
              <a:rPr dirty="0" sz="2000" spc="175">
                <a:latin typeface="Arial Narrow"/>
                <a:cs typeface="Arial Narrow"/>
              </a:rPr>
              <a:t> </a:t>
            </a:r>
            <a:r>
              <a:rPr dirty="0" sz="2000" spc="45">
                <a:latin typeface="Arial Narrow"/>
                <a:cs typeface="Arial Narrow"/>
              </a:rPr>
              <a:t>Eflatun</a:t>
            </a:r>
            <a:r>
              <a:rPr dirty="0" sz="2000" spc="17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ideaları</a:t>
            </a:r>
            <a:r>
              <a:rPr dirty="0" sz="2000" spc="17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bir</a:t>
            </a:r>
            <a:r>
              <a:rPr dirty="0" sz="2000" spc="17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gerçek</a:t>
            </a:r>
            <a:r>
              <a:rPr dirty="0" sz="2000" spc="17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kabul</a:t>
            </a:r>
            <a:r>
              <a:rPr dirty="0" sz="2000" spc="17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ederken,</a:t>
            </a:r>
            <a:r>
              <a:rPr dirty="0" sz="2000" spc="170">
                <a:latin typeface="Arial Narrow"/>
                <a:cs typeface="Arial Narrow"/>
              </a:rPr>
              <a:t> </a:t>
            </a:r>
            <a:r>
              <a:rPr dirty="0" sz="2000" spc="55">
                <a:latin typeface="Arial Narrow"/>
                <a:cs typeface="Arial Narrow"/>
              </a:rPr>
              <a:t>Aristo</a:t>
            </a:r>
            <a:r>
              <a:rPr dirty="0" sz="2000" spc="175">
                <a:latin typeface="Arial Narrow"/>
                <a:cs typeface="Arial Narrow"/>
              </a:rPr>
              <a:t> </a:t>
            </a:r>
            <a:r>
              <a:rPr dirty="0" sz="2000" spc="-20">
                <a:latin typeface="Arial Narrow"/>
                <a:cs typeface="Arial Narrow"/>
              </a:rPr>
              <a:t>bunu </a:t>
            </a:r>
            <a:r>
              <a:rPr dirty="0" sz="2000">
                <a:latin typeface="Arial Narrow"/>
                <a:cs typeface="Arial Narrow"/>
              </a:rPr>
              <a:t>kabul</a:t>
            </a:r>
            <a:r>
              <a:rPr dirty="0" sz="2000" spc="9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etmemi</a:t>
            </a:r>
            <a:r>
              <a:rPr dirty="0" sz="2000">
                <a:latin typeface="Trebuchet MS"/>
                <a:cs typeface="Trebuchet MS"/>
              </a:rPr>
              <a:t>ş</a:t>
            </a:r>
            <a:r>
              <a:rPr dirty="0" sz="2000">
                <a:latin typeface="Arial Narrow"/>
                <a:cs typeface="Arial Narrow"/>
              </a:rPr>
              <a:t>tir.</a:t>
            </a:r>
            <a:r>
              <a:rPr dirty="0" sz="2000" spc="100">
                <a:latin typeface="Arial Narrow"/>
                <a:cs typeface="Arial Narrow"/>
              </a:rPr>
              <a:t> </a:t>
            </a:r>
            <a:r>
              <a:rPr dirty="0" sz="2000" spc="50">
                <a:latin typeface="Arial Narrow"/>
                <a:cs typeface="Arial Narrow"/>
              </a:rPr>
              <a:t>Ona</a:t>
            </a:r>
            <a:r>
              <a:rPr dirty="0" sz="2000" spc="10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göre</a:t>
            </a:r>
            <a:r>
              <a:rPr dirty="0" sz="2000" spc="10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sadece</a:t>
            </a:r>
            <a:r>
              <a:rPr dirty="0" sz="2000" spc="90">
                <a:latin typeface="Arial Narrow"/>
                <a:cs typeface="Arial Narrow"/>
              </a:rPr>
              <a:t> </a:t>
            </a:r>
            <a:r>
              <a:rPr dirty="0" sz="2000" spc="-10">
                <a:latin typeface="Arial Narrow"/>
                <a:cs typeface="Arial Narrow"/>
              </a:rPr>
              <a:t>elimizle</a:t>
            </a:r>
            <a:r>
              <a:rPr dirty="0" sz="2000" spc="9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tutup,</a:t>
            </a:r>
            <a:r>
              <a:rPr dirty="0" sz="2000" spc="100">
                <a:latin typeface="Arial Narrow"/>
                <a:cs typeface="Arial Narrow"/>
              </a:rPr>
              <a:t> </a:t>
            </a:r>
            <a:r>
              <a:rPr dirty="0" sz="2000" spc="-25">
                <a:latin typeface="Arial Narrow"/>
                <a:cs typeface="Arial Narrow"/>
              </a:rPr>
              <a:t>gözümüzle</a:t>
            </a:r>
            <a:r>
              <a:rPr dirty="0" sz="2000" spc="90">
                <a:latin typeface="Arial Narrow"/>
                <a:cs typeface="Arial Narrow"/>
              </a:rPr>
              <a:t> </a:t>
            </a:r>
            <a:r>
              <a:rPr dirty="0" sz="2000" spc="-30">
                <a:latin typeface="Arial Narrow"/>
                <a:cs typeface="Arial Narrow"/>
              </a:rPr>
              <a:t>gördü</a:t>
            </a:r>
            <a:r>
              <a:rPr dirty="0" sz="2000" spc="-30">
                <a:latin typeface="Trebuchet MS"/>
                <a:cs typeface="Trebuchet MS"/>
              </a:rPr>
              <a:t>ğ</a:t>
            </a:r>
            <a:r>
              <a:rPr dirty="0" sz="2000" spc="-30">
                <a:latin typeface="Arial Narrow"/>
                <a:cs typeface="Arial Narrow"/>
              </a:rPr>
              <a:t>ümüz</a:t>
            </a:r>
            <a:r>
              <a:rPr dirty="0" sz="2000" spc="10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varlıklar</a:t>
            </a:r>
            <a:r>
              <a:rPr dirty="0" sz="2000" spc="10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gerçektir.</a:t>
            </a:r>
            <a:r>
              <a:rPr dirty="0" sz="2000" spc="10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Bütün</a:t>
            </a:r>
            <a:r>
              <a:rPr dirty="0" sz="2000" spc="9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varlıklar</a:t>
            </a:r>
            <a:r>
              <a:rPr dirty="0" sz="2000" spc="10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madde</a:t>
            </a:r>
            <a:r>
              <a:rPr dirty="0" sz="2000" spc="100">
                <a:latin typeface="Arial Narrow"/>
                <a:cs typeface="Arial Narrow"/>
              </a:rPr>
              <a:t> </a:t>
            </a:r>
            <a:r>
              <a:rPr dirty="0" sz="2000" spc="-25">
                <a:latin typeface="Arial Narrow"/>
                <a:cs typeface="Arial Narrow"/>
              </a:rPr>
              <a:t>ile </a:t>
            </a:r>
            <a:r>
              <a:rPr dirty="0" sz="2000">
                <a:latin typeface="Trebuchet MS"/>
                <a:cs typeface="Trebuchet MS"/>
              </a:rPr>
              <a:t>ş</a:t>
            </a:r>
            <a:r>
              <a:rPr dirty="0" sz="2000">
                <a:latin typeface="Arial Narrow"/>
                <a:cs typeface="Arial Narrow"/>
              </a:rPr>
              <a:t>ekilden</a:t>
            </a:r>
            <a:r>
              <a:rPr dirty="0" sz="2000" spc="7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meydana</a:t>
            </a:r>
            <a:r>
              <a:rPr dirty="0" sz="2000" spc="7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gelmi</a:t>
            </a:r>
            <a:r>
              <a:rPr dirty="0" sz="2000">
                <a:latin typeface="Trebuchet MS"/>
                <a:cs typeface="Trebuchet MS"/>
              </a:rPr>
              <a:t>ş</a:t>
            </a:r>
            <a:r>
              <a:rPr dirty="0" sz="2000">
                <a:latin typeface="Arial Narrow"/>
                <a:cs typeface="Arial Narrow"/>
              </a:rPr>
              <a:t>tir.</a:t>
            </a:r>
            <a:r>
              <a:rPr dirty="0" sz="2000" spc="75">
                <a:latin typeface="Arial Narrow"/>
                <a:cs typeface="Arial Narrow"/>
              </a:rPr>
              <a:t> </a:t>
            </a:r>
            <a:r>
              <a:rPr dirty="0" sz="2000">
                <a:latin typeface="Trebuchet MS"/>
                <a:cs typeface="Trebuchet MS"/>
              </a:rPr>
              <a:t>Ş</a:t>
            </a:r>
            <a:r>
              <a:rPr dirty="0" sz="2000">
                <a:latin typeface="Arial Narrow"/>
                <a:cs typeface="Arial Narrow"/>
              </a:rPr>
              <a:t>ekil,</a:t>
            </a:r>
            <a:r>
              <a:rPr dirty="0" sz="2000" spc="70">
                <a:latin typeface="Arial Narrow"/>
                <a:cs typeface="Arial Narrow"/>
              </a:rPr>
              <a:t> aktif</a:t>
            </a:r>
            <a:r>
              <a:rPr dirty="0" sz="2000" spc="7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bir</a:t>
            </a:r>
            <a:r>
              <a:rPr dirty="0" sz="2000" spc="8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ideadır;</a:t>
            </a:r>
            <a:r>
              <a:rPr dirty="0" sz="2000" spc="7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maddeye</a:t>
            </a:r>
            <a:r>
              <a:rPr dirty="0" sz="2000" spc="7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niteliklerini</a:t>
            </a:r>
            <a:r>
              <a:rPr dirty="0" sz="2000" spc="7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veren</a:t>
            </a:r>
            <a:r>
              <a:rPr dirty="0" sz="2000" spc="7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odur.</a:t>
            </a:r>
            <a:r>
              <a:rPr dirty="0" sz="2000" spc="8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Bu</a:t>
            </a:r>
            <a:r>
              <a:rPr dirty="0" sz="2000" spc="75">
                <a:latin typeface="Arial Narrow"/>
                <a:cs typeface="Arial Narrow"/>
              </a:rPr>
              <a:t> </a:t>
            </a:r>
            <a:r>
              <a:rPr dirty="0" sz="2000" spc="-20">
                <a:latin typeface="Arial Narrow"/>
                <a:cs typeface="Arial Narrow"/>
              </a:rPr>
              <a:t>sebeple</a:t>
            </a:r>
            <a:r>
              <a:rPr dirty="0" sz="2000" spc="7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gözle</a:t>
            </a:r>
            <a:r>
              <a:rPr dirty="0" sz="2000" spc="70">
                <a:latin typeface="Arial Narrow"/>
                <a:cs typeface="Arial Narrow"/>
              </a:rPr>
              <a:t> </a:t>
            </a:r>
            <a:r>
              <a:rPr dirty="0" sz="2000" spc="-10">
                <a:latin typeface="Arial Narrow"/>
                <a:cs typeface="Arial Narrow"/>
              </a:rPr>
              <a:t>göremedi</a:t>
            </a:r>
            <a:r>
              <a:rPr dirty="0" sz="2000" spc="-10">
                <a:latin typeface="Trebuchet MS"/>
                <a:cs typeface="Trebuchet MS"/>
              </a:rPr>
              <a:t>ğ</a:t>
            </a:r>
            <a:r>
              <a:rPr dirty="0" sz="2000" spc="-10">
                <a:latin typeface="Arial Narrow"/>
                <a:cs typeface="Arial Narrow"/>
              </a:rPr>
              <a:t>i </a:t>
            </a:r>
            <a:r>
              <a:rPr dirty="0" sz="2000">
                <a:latin typeface="Arial Narrow"/>
                <a:cs typeface="Arial Narrow"/>
              </a:rPr>
              <a:t>ideaları</a:t>
            </a:r>
            <a:r>
              <a:rPr dirty="0" sz="2000" spc="10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inkar</a:t>
            </a:r>
            <a:r>
              <a:rPr dirty="0" sz="2000" spc="10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yoluna</a:t>
            </a:r>
            <a:r>
              <a:rPr dirty="0" sz="2000" spc="10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gitmi</a:t>
            </a:r>
            <a:r>
              <a:rPr dirty="0" sz="2000">
                <a:latin typeface="Trebuchet MS"/>
                <a:cs typeface="Trebuchet MS"/>
              </a:rPr>
              <a:t>ş</a:t>
            </a:r>
            <a:r>
              <a:rPr dirty="0" sz="2000">
                <a:latin typeface="Arial Narrow"/>
                <a:cs typeface="Arial Narrow"/>
              </a:rPr>
              <a:t>tir.</a:t>
            </a:r>
            <a:r>
              <a:rPr dirty="0" sz="2000" spc="105">
                <a:latin typeface="Arial Narrow"/>
                <a:cs typeface="Arial Narrow"/>
              </a:rPr>
              <a:t> </a:t>
            </a:r>
            <a:r>
              <a:rPr dirty="0" sz="2000" spc="50">
                <a:latin typeface="Arial Narrow"/>
                <a:cs typeface="Arial Narrow"/>
              </a:rPr>
              <a:t>Aristo’ya</a:t>
            </a:r>
            <a:r>
              <a:rPr dirty="0" sz="2000" spc="10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göre</a:t>
            </a:r>
            <a:r>
              <a:rPr dirty="0" sz="2000" spc="10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dünya</a:t>
            </a:r>
            <a:r>
              <a:rPr dirty="0" sz="2000" spc="10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ve</a:t>
            </a:r>
            <a:r>
              <a:rPr dirty="0" sz="2000" spc="10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madde</a:t>
            </a:r>
            <a:r>
              <a:rPr dirty="0" sz="2000" spc="10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daimidir</a:t>
            </a:r>
            <a:r>
              <a:rPr dirty="0" sz="2000" spc="105">
                <a:latin typeface="Arial Narrow"/>
                <a:cs typeface="Arial Narrow"/>
              </a:rPr>
              <a:t> </a:t>
            </a:r>
            <a:r>
              <a:rPr dirty="0" sz="2000" spc="-10">
                <a:latin typeface="Arial Narrow"/>
                <a:cs typeface="Arial Narrow"/>
              </a:rPr>
              <a:t>(kadimdir).</a:t>
            </a:r>
            <a:endParaRPr sz="2000">
              <a:latin typeface="Arial Narrow"/>
              <a:cs typeface="Arial Narrow"/>
            </a:endParaRPr>
          </a:p>
          <a:p>
            <a:pPr marL="266700" marR="56515" indent="-241300">
              <a:lnSpc>
                <a:spcPct val="200000"/>
              </a:lnSpc>
              <a:spcBef>
                <a:spcPts val="700"/>
              </a:spcBef>
              <a:buSzPct val="125000"/>
              <a:buChar char="•"/>
              <a:tabLst>
                <a:tab pos="266065" algn="l"/>
                <a:tab pos="266700" algn="l"/>
              </a:tabLst>
            </a:pPr>
            <a:r>
              <a:rPr dirty="0" sz="2000">
                <a:latin typeface="Arial Narrow"/>
                <a:cs typeface="Arial Narrow"/>
              </a:rPr>
              <a:t>Aristo,</a:t>
            </a:r>
            <a:r>
              <a:rPr dirty="0" sz="2000" spc="13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ahlak</a:t>
            </a:r>
            <a:r>
              <a:rPr dirty="0" sz="2000" spc="13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bilgisinde</a:t>
            </a:r>
            <a:r>
              <a:rPr dirty="0" sz="2000" spc="13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ilmi</a:t>
            </a:r>
            <a:r>
              <a:rPr dirty="0" sz="2000" spc="13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kesinli</a:t>
            </a:r>
            <a:r>
              <a:rPr dirty="0" sz="2000">
                <a:latin typeface="Trebuchet MS"/>
                <a:cs typeface="Trebuchet MS"/>
              </a:rPr>
              <a:t>ğ</a:t>
            </a:r>
            <a:r>
              <a:rPr dirty="0" sz="2000">
                <a:latin typeface="Arial Narrow"/>
                <a:cs typeface="Arial Narrow"/>
              </a:rPr>
              <a:t>in</a:t>
            </a:r>
            <a:r>
              <a:rPr dirty="0" sz="2000" spc="13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yeri</a:t>
            </a:r>
            <a:r>
              <a:rPr dirty="0" sz="2000" spc="130">
                <a:latin typeface="Arial Narrow"/>
                <a:cs typeface="Arial Narrow"/>
              </a:rPr>
              <a:t> </a:t>
            </a:r>
            <a:r>
              <a:rPr dirty="0" sz="2000" spc="-65">
                <a:latin typeface="Arial Narrow"/>
                <a:cs typeface="Arial Narrow"/>
              </a:rPr>
              <a:t>olmadı</a:t>
            </a:r>
            <a:r>
              <a:rPr dirty="0" sz="2000" spc="-65">
                <a:latin typeface="Trebuchet MS"/>
                <a:cs typeface="Trebuchet MS"/>
              </a:rPr>
              <a:t>ğ</a:t>
            </a:r>
            <a:r>
              <a:rPr dirty="0" sz="2000" spc="-65">
                <a:latin typeface="Arial Narrow"/>
                <a:cs typeface="Arial Narrow"/>
              </a:rPr>
              <a:t>ını</a:t>
            </a:r>
            <a:r>
              <a:rPr dirty="0" sz="2000" spc="13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söylemi</a:t>
            </a:r>
            <a:r>
              <a:rPr dirty="0" sz="2000">
                <a:latin typeface="Trebuchet MS"/>
                <a:cs typeface="Trebuchet MS"/>
              </a:rPr>
              <a:t>ş</a:t>
            </a:r>
            <a:r>
              <a:rPr dirty="0" sz="2000">
                <a:latin typeface="Arial Narrow"/>
                <a:cs typeface="Arial Narrow"/>
              </a:rPr>
              <a:t>tir.</a:t>
            </a:r>
            <a:r>
              <a:rPr dirty="0" sz="2000" spc="130">
                <a:latin typeface="Arial Narrow"/>
                <a:cs typeface="Arial Narrow"/>
              </a:rPr>
              <a:t> </a:t>
            </a:r>
            <a:r>
              <a:rPr dirty="0" sz="2000" spc="75">
                <a:latin typeface="Arial Narrow"/>
                <a:cs typeface="Arial Narrow"/>
              </a:rPr>
              <a:t>Pratik</a:t>
            </a:r>
            <a:r>
              <a:rPr dirty="0" sz="2000" spc="13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olarak</a:t>
            </a:r>
            <a:r>
              <a:rPr dirty="0" sz="2000" spc="13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“faziletin</a:t>
            </a:r>
            <a:r>
              <a:rPr dirty="0" sz="2000" spc="13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ne</a:t>
            </a:r>
            <a:r>
              <a:rPr dirty="0" sz="2000" spc="130">
                <a:latin typeface="Arial Narrow"/>
                <a:cs typeface="Arial Narrow"/>
              </a:rPr>
              <a:t> </a:t>
            </a:r>
            <a:r>
              <a:rPr dirty="0" sz="2000" spc="-25">
                <a:latin typeface="Arial Narrow"/>
                <a:cs typeface="Arial Narrow"/>
              </a:rPr>
              <a:t>oldu</a:t>
            </a:r>
            <a:r>
              <a:rPr dirty="0" sz="2000" spc="-25">
                <a:latin typeface="Trebuchet MS"/>
                <a:cs typeface="Trebuchet MS"/>
              </a:rPr>
              <a:t>ğ</a:t>
            </a:r>
            <a:r>
              <a:rPr dirty="0" sz="2000" spc="-25">
                <a:latin typeface="Arial Narrow"/>
                <a:cs typeface="Arial Narrow"/>
              </a:rPr>
              <a:t>unu</a:t>
            </a:r>
            <a:r>
              <a:rPr dirty="0" sz="2000" spc="13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bilmek</a:t>
            </a:r>
            <a:r>
              <a:rPr dirty="0" sz="2000" spc="13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yerine,</a:t>
            </a:r>
            <a:r>
              <a:rPr dirty="0" sz="2000" spc="130">
                <a:latin typeface="Arial Narrow"/>
                <a:cs typeface="Arial Narrow"/>
              </a:rPr>
              <a:t> </a:t>
            </a:r>
            <a:r>
              <a:rPr dirty="0" sz="2000" spc="-25">
                <a:latin typeface="Arial Narrow"/>
                <a:cs typeface="Arial Narrow"/>
              </a:rPr>
              <a:t>iyi </a:t>
            </a:r>
            <a:r>
              <a:rPr dirty="0" sz="2000">
                <a:latin typeface="Arial Narrow"/>
                <a:cs typeface="Arial Narrow"/>
              </a:rPr>
              <a:t>bir</a:t>
            </a:r>
            <a:r>
              <a:rPr dirty="0" sz="2000" spc="10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insan</a:t>
            </a:r>
            <a:r>
              <a:rPr dirty="0" sz="2000" spc="105">
                <a:latin typeface="Arial Narrow"/>
                <a:cs typeface="Arial Narrow"/>
              </a:rPr>
              <a:t> </a:t>
            </a:r>
            <a:r>
              <a:rPr dirty="0" sz="2000" spc="-20">
                <a:latin typeface="Arial Narrow"/>
                <a:cs typeface="Arial Narrow"/>
              </a:rPr>
              <a:t>olmanın</a:t>
            </a:r>
            <a:r>
              <a:rPr dirty="0" sz="2000" spc="10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önemi”</a:t>
            </a:r>
            <a:r>
              <a:rPr dirty="0" sz="2000" spc="10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üzerinde</a:t>
            </a:r>
            <a:r>
              <a:rPr dirty="0" sz="2000" spc="105">
                <a:latin typeface="Arial Narrow"/>
                <a:cs typeface="Arial Narrow"/>
              </a:rPr>
              <a:t> </a:t>
            </a:r>
            <a:r>
              <a:rPr dirty="0" sz="2000" spc="-10">
                <a:latin typeface="Arial Narrow"/>
                <a:cs typeface="Arial Narrow"/>
              </a:rPr>
              <a:t>durmu</a:t>
            </a:r>
            <a:r>
              <a:rPr dirty="0" sz="2000" spc="-10">
                <a:latin typeface="Trebuchet MS"/>
                <a:cs typeface="Trebuchet MS"/>
              </a:rPr>
              <a:t>ş</a:t>
            </a:r>
            <a:r>
              <a:rPr dirty="0" sz="2000" spc="-10">
                <a:latin typeface="Arial Narrow"/>
                <a:cs typeface="Arial Narrow"/>
              </a:rPr>
              <a:t>tur.</a:t>
            </a:r>
            <a:endParaRPr sz="2000">
              <a:latin typeface="Arial Narrow"/>
              <a:cs typeface="Arial Narrow"/>
            </a:endParaRPr>
          </a:p>
          <a:p>
            <a:pPr marL="266700" marR="328295" indent="-241300">
              <a:lnSpc>
                <a:spcPct val="197900"/>
              </a:lnSpc>
              <a:spcBef>
                <a:spcPts val="850"/>
              </a:spcBef>
              <a:buSzPct val="125000"/>
              <a:buChar char="•"/>
              <a:tabLst>
                <a:tab pos="266065" algn="l"/>
                <a:tab pos="266700" algn="l"/>
              </a:tabLst>
            </a:pPr>
            <a:r>
              <a:rPr dirty="0" sz="2000">
                <a:latin typeface="Arial Narrow"/>
                <a:cs typeface="Arial Narrow"/>
              </a:rPr>
              <a:t>Aristo,</a:t>
            </a:r>
            <a:r>
              <a:rPr dirty="0" sz="2000" spc="8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tabiat</a:t>
            </a:r>
            <a:r>
              <a:rPr dirty="0" sz="2000" spc="9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bilgilerinin</a:t>
            </a:r>
            <a:r>
              <a:rPr dirty="0" sz="2000" spc="90">
                <a:latin typeface="Arial Narrow"/>
                <a:cs typeface="Arial Narrow"/>
              </a:rPr>
              <a:t> </a:t>
            </a:r>
            <a:r>
              <a:rPr dirty="0" sz="2000" spc="55">
                <a:latin typeface="Arial Narrow"/>
                <a:cs typeface="Arial Narrow"/>
              </a:rPr>
              <a:t>tarifi</a:t>
            </a:r>
            <a:r>
              <a:rPr dirty="0" sz="2000" spc="9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ve</a:t>
            </a:r>
            <a:r>
              <a:rPr dirty="0" sz="2000" spc="90">
                <a:latin typeface="Arial Narrow"/>
                <a:cs typeface="Arial Narrow"/>
              </a:rPr>
              <a:t> </a:t>
            </a:r>
            <a:r>
              <a:rPr dirty="0" sz="2000" spc="-20">
                <a:latin typeface="Arial Narrow"/>
                <a:cs typeface="Arial Narrow"/>
              </a:rPr>
              <a:t>sınıflandırılmasındaki</a:t>
            </a:r>
            <a:r>
              <a:rPr dirty="0" sz="2000" spc="85">
                <a:latin typeface="Arial Narrow"/>
                <a:cs typeface="Arial Narrow"/>
              </a:rPr>
              <a:t> </a:t>
            </a:r>
            <a:r>
              <a:rPr dirty="0" sz="2000" spc="-10">
                <a:latin typeface="Arial Narrow"/>
                <a:cs typeface="Arial Narrow"/>
              </a:rPr>
              <a:t>çalı</a:t>
            </a:r>
            <a:r>
              <a:rPr dirty="0" sz="2000" spc="-10">
                <a:latin typeface="Trebuchet MS"/>
                <a:cs typeface="Trebuchet MS"/>
              </a:rPr>
              <a:t>ş</a:t>
            </a:r>
            <a:r>
              <a:rPr dirty="0" sz="2000" spc="-10">
                <a:latin typeface="Arial Narrow"/>
                <a:cs typeface="Arial Narrow"/>
              </a:rPr>
              <a:t>maları</a:t>
            </a:r>
            <a:r>
              <a:rPr dirty="0" sz="2000" spc="9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ile</a:t>
            </a:r>
            <a:r>
              <a:rPr dirty="0" sz="2000" spc="8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bilinir.</a:t>
            </a:r>
            <a:r>
              <a:rPr dirty="0" sz="2000" spc="9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Bu</a:t>
            </a:r>
            <a:r>
              <a:rPr dirty="0" sz="2000" spc="9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konulardaki</a:t>
            </a:r>
            <a:r>
              <a:rPr dirty="0" sz="2000" spc="8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bilgisi</a:t>
            </a:r>
            <a:r>
              <a:rPr dirty="0" sz="2000" spc="9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ve</a:t>
            </a:r>
            <a:r>
              <a:rPr dirty="0" sz="2000" spc="9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metodu</a:t>
            </a:r>
            <a:r>
              <a:rPr dirty="0" sz="2000" spc="90">
                <a:latin typeface="Arial Narrow"/>
                <a:cs typeface="Arial Narrow"/>
              </a:rPr>
              <a:t> </a:t>
            </a:r>
            <a:r>
              <a:rPr dirty="0" sz="2000" spc="-10">
                <a:latin typeface="Arial Narrow"/>
                <a:cs typeface="Arial Narrow"/>
              </a:rPr>
              <a:t>dikkati </a:t>
            </a:r>
            <a:r>
              <a:rPr dirty="0" sz="2000">
                <a:latin typeface="Arial Narrow"/>
                <a:cs typeface="Arial Narrow"/>
              </a:rPr>
              <a:t>çekmektedir.</a:t>
            </a:r>
            <a:r>
              <a:rPr dirty="0" sz="2000" spc="5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Tabiattaki</a:t>
            </a:r>
            <a:r>
              <a:rPr dirty="0" sz="2000" spc="5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türlerin</a:t>
            </a:r>
            <a:r>
              <a:rPr dirty="0" sz="2000" spc="55">
                <a:latin typeface="Arial Narrow"/>
                <a:cs typeface="Arial Narrow"/>
              </a:rPr>
              <a:t> </a:t>
            </a:r>
            <a:r>
              <a:rPr dirty="0" sz="2000" spc="-10">
                <a:latin typeface="Arial Narrow"/>
                <a:cs typeface="Arial Narrow"/>
              </a:rPr>
              <a:t>tanınması</a:t>
            </a:r>
            <a:r>
              <a:rPr dirty="0" sz="2000" spc="5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ve</a:t>
            </a:r>
            <a:r>
              <a:rPr dirty="0" sz="2000" spc="55">
                <a:latin typeface="Arial Narrow"/>
                <a:cs typeface="Arial Narrow"/>
              </a:rPr>
              <a:t> </a:t>
            </a:r>
            <a:r>
              <a:rPr dirty="0" sz="2000" spc="80">
                <a:latin typeface="Arial Narrow"/>
                <a:cs typeface="Arial Narrow"/>
              </a:rPr>
              <a:t>tarif</a:t>
            </a:r>
            <a:r>
              <a:rPr dirty="0" sz="2000" spc="5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edilmesi</a:t>
            </a:r>
            <a:r>
              <a:rPr dirty="0" sz="2000" spc="5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konusunda</a:t>
            </a:r>
            <a:r>
              <a:rPr dirty="0" sz="2000" spc="55">
                <a:latin typeface="Arial Narrow"/>
                <a:cs typeface="Arial Narrow"/>
              </a:rPr>
              <a:t> </a:t>
            </a:r>
            <a:r>
              <a:rPr dirty="0" sz="2000" spc="-20">
                <a:latin typeface="Arial Narrow"/>
                <a:cs typeface="Arial Narrow"/>
              </a:rPr>
              <a:t>ba</a:t>
            </a:r>
            <a:r>
              <a:rPr dirty="0" sz="2000" spc="-20">
                <a:latin typeface="Trebuchet MS"/>
                <a:cs typeface="Trebuchet MS"/>
              </a:rPr>
              <a:t>ş</a:t>
            </a:r>
            <a:r>
              <a:rPr dirty="0" sz="2000" spc="-20">
                <a:latin typeface="Arial Narrow"/>
                <a:cs typeface="Arial Narrow"/>
              </a:rPr>
              <a:t>arılı</a:t>
            </a:r>
            <a:r>
              <a:rPr dirty="0" sz="2000" spc="5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olmu</a:t>
            </a:r>
            <a:r>
              <a:rPr dirty="0" sz="2000">
                <a:latin typeface="Trebuchet MS"/>
                <a:cs typeface="Trebuchet MS"/>
              </a:rPr>
              <a:t>ş</a:t>
            </a:r>
            <a:r>
              <a:rPr dirty="0" sz="2000">
                <a:latin typeface="Arial Narrow"/>
                <a:cs typeface="Arial Narrow"/>
              </a:rPr>
              <a:t>tur.</a:t>
            </a:r>
            <a:r>
              <a:rPr dirty="0" sz="2000" spc="5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Kendisi</a:t>
            </a:r>
            <a:r>
              <a:rPr dirty="0" sz="2000" spc="5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ve</a:t>
            </a:r>
            <a:r>
              <a:rPr dirty="0" sz="2000" spc="5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okulu</a:t>
            </a:r>
            <a:r>
              <a:rPr dirty="0" sz="2000" spc="55">
                <a:latin typeface="Arial Narrow"/>
                <a:cs typeface="Arial Narrow"/>
              </a:rPr>
              <a:t> </a:t>
            </a:r>
            <a:r>
              <a:rPr dirty="0" sz="2000" spc="-10">
                <a:latin typeface="Arial Narrow"/>
                <a:cs typeface="Arial Narrow"/>
              </a:rPr>
              <a:t>tabiat </a:t>
            </a:r>
            <a:r>
              <a:rPr dirty="0" sz="2000">
                <a:latin typeface="Arial Narrow"/>
                <a:cs typeface="Arial Narrow"/>
              </a:rPr>
              <a:t>bilimlerinin</a:t>
            </a:r>
            <a:r>
              <a:rPr dirty="0" sz="2000" spc="6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ayrı</a:t>
            </a:r>
            <a:r>
              <a:rPr dirty="0" sz="2000" spc="6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bir</a:t>
            </a:r>
            <a:r>
              <a:rPr dirty="0" sz="2000" spc="6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ilim</a:t>
            </a:r>
            <a:r>
              <a:rPr dirty="0" sz="2000" spc="60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kolu</a:t>
            </a:r>
            <a:r>
              <a:rPr dirty="0" sz="2000" spc="65">
                <a:latin typeface="Arial Narrow"/>
                <a:cs typeface="Arial Narrow"/>
              </a:rPr>
              <a:t> </a:t>
            </a:r>
            <a:r>
              <a:rPr dirty="0" sz="2000">
                <a:latin typeface="Arial Narrow"/>
                <a:cs typeface="Arial Narrow"/>
              </a:rPr>
              <a:t>olarak</a:t>
            </a:r>
            <a:r>
              <a:rPr dirty="0" sz="2000" spc="60">
                <a:latin typeface="Arial Narrow"/>
                <a:cs typeface="Arial Narrow"/>
              </a:rPr>
              <a:t> </a:t>
            </a:r>
            <a:r>
              <a:rPr dirty="0" sz="2000" spc="-10">
                <a:latin typeface="Arial Narrow"/>
                <a:cs typeface="Arial Narrow"/>
              </a:rPr>
              <a:t>kurulmasını</a:t>
            </a:r>
            <a:r>
              <a:rPr dirty="0" sz="2000" spc="60">
                <a:latin typeface="Arial Narrow"/>
                <a:cs typeface="Arial Narrow"/>
              </a:rPr>
              <a:t> </a:t>
            </a:r>
            <a:r>
              <a:rPr dirty="0" sz="2000" spc="-10">
                <a:latin typeface="Arial Narrow"/>
                <a:cs typeface="Arial Narrow"/>
              </a:rPr>
              <a:t>sa</a:t>
            </a:r>
            <a:r>
              <a:rPr dirty="0" sz="2000" spc="-10">
                <a:latin typeface="Trebuchet MS"/>
                <a:cs typeface="Trebuchet MS"/>
              </a:rPr>
              <a:t>ğ</a:t>
            </a:r>
            <a:r>
              <a:rPr dirty="0" sz="2000" spc="-10">
                <a:latin typeface="Arial Narrow"/>
                <a:cs typeface="Arial Narrow"/>
              </a:rPr>
              <a:t>lamı</a:t>
            </a:r>
            <a:r>
              <a:rPr dirty="0" sz="2000" spc="-10">
                <a:latin typeface="Trebuchet MS"/>
                <a:cs typeface="Trebuchet MS"/>
              </a:rPr>
              <a:t>ş</a:t>
            </a:r>
            <a:r>
              <a:rPr dirty="0" sz="2000" spc="-10">
                <a:latin typeface="Arial Narrow"/>
                <a:cs typeface="Arial Narrow"/>
              </a:rPr>
              <a:t>tır.</a:t>
            </a:r>
            <a:endParaRPr sz="20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4500" y="1206500"/>
            <a:ext cx="7035800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 spc="315"/>
              <a:t>Antik</a:t>
            </a:r>
            <a:r>
              <a:rPr dirty="0" sz="7200" spc="140"/>
              <a:t> </a:t>
            </a:r>
            <a:r>
              <a:rPr dirty="0" sz="7200" spc="-25"/>
              <a:t>Ça</a:t>
            </a:r>
            <a:r>
              <a:rPr dirty="0" sz="7200" spc="-25">
                <a:latin typeface="Trebuchet MS"/>
                <a:cs typeface="Trebuchet MS"/>
              </a:rPr>
              <a:t>ğ</a:t>
            </a:r>
            <a:r>
              <a:rPr dirty="0" sz="7200" spc="-385">
                <a:latin typeface="Trebuchet MS"/>
                <a:cs typeface="Trebuchet MS"/>
              </a:rPr>
              <a:t> </a:t>
            </a:r>
            <a:r>
              <a:rPr dirty="0" sz="7200" spc="-10"/>
              <a:t>Filozofları</a:t>
            </a:r>
            <a:endParaRPr sz="720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5593455"/>
            <a:ext cx="226228" cy="193041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778000" y="5473700"/>
            <a:ext cx="8208645" cy="604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St.</a:t>
            </a:r>
            <a:r>
              <a:rPr dirty="0" sz="380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Augusyinus’a</a:t>
            </a:r>
            <a:r>
              <a:rPr dirty="0" sz="38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göre</a:t>
            </a:r>
            <a:r>
              <a:rPr dirty="0" sz="38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felsefe</a:t>
            </a:r>
            <a:r>
              <a:rPr dirty="0" sz="380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615">
                <a:solidFill>
                  <a:srgbClr val="3E231A"/>
                </a:solidFill>
                <a:latin typeface="Arial Narrow"/>
                <a:cs typeface="Arial Narrow"/>
              </a:rPr>
              <a:t>T</a:t>
            </a:r>
            <a:r>
              <a:rPr dirty="0" sz="3800" spc="135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3800" spc="65">
                <a:solidFill>
                  <a:srgbClr val="3E231A"/>
                </a:solidFill>
                <a:latin typeface="Arial Narrow"/>
                <a:cs typeface="Arial Narrow"/>
              </a:rPr>
              <a:t>n</a:t>
            </a:r>
            <a:r>
              <a:rPr dirty="0" sz="3800" spc="30">
                <a:solidFill>
                  <a:srgbClr val="3E231A"/>
                </a:solidFill>
                <a:latin typeface="Arial Narrow"/>
                <a:cs typeface="Arial Narrow"/>
              </a:rPr>
              <a:t>r</a:t>
            </a:r>
            <a:r>
              <a:rPr dirty="0" sz="3800" spc="2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3800" spc="25">
                <a:solidFill>
                  <a:srgbClr val="3E231A"/>
                </a:solidFill>
                <a:latin typeface="Arial Narrow"/>
                <a:cs typeface="Arial Narrow"/>
              </a:rPr>
              <a:t>y</a:t>
            </a:r>
            <a:r>
              <a:rPr dirty="0" sz="3800" spc="3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38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bilmektir.</a:t>
            </a:r>
            <a:endParaRPr sz="3800">
              <a:latin typeface="Arial Narrow"/>
              <a:cs typeface="Arial Narrow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7145">
              <a:lnSpc>
                <a:spcPct val="100000"/>
              </a:lnSpc>
              <a:spcBef>
                <a:spcPts val="100"/>
              </a:spcBef>
            </a:pPr>
            <a:r>
              <a:rPr dirty="0" spc="-415"/>
              <a:t>F</a:t>
            </a:r>
            <a:r>
              <a:rPr dirty="0" spc="60"/>
              <a:t>e</a:t>
            </a:r>
            <a:r>
              <a:rPr dirty="0" spc="-200"/>
              <a:t>l</a:t>
            </a:r>
            <a:r>
              <a:rPr dirty="0" spc="-75"/>
              <a:t>s</a:t>
            </a:r>
            <a:r>
              <a:rPr dirty="0" spc="-260"/>
              <a:t>e</a:t>
            </a:r>
            <a:r>
              <a:rPr dirty="0" spc="-285"/>
              <a:t>f</a:t>
            </a:r>
            <a:r>
              <a:rPr dirty="0" spc="60"/>
              <a:t>e</a:t>
            </a:r>
            <a:r>
              <a:rPr dirty="0" spc="200"/>
              <a:t>n</a:t>
            </a:r>
            <a:r>
              <a:rPr dirty="0" spc="50"/>
              <a:t>i</a:t>
            </a:r>
            <a:r>
              <a:rPr dirty="0" spc="60"/>
              <a:t>n</a:t>
            </a:r>
            <a:r>
              <a:rPr dirty="0" spc="-204"/>
              <a:t> </a:t>
            </a:r>
            <a:r>
              <a:rPr dirty="0" spc="-1325"/>
              <a:t>T</a:t>
            </a:r>
            <a:r>
              <a:rPr dirty="0" spc="105"/>
              <a:t>a</a:t>
            </a:r>
            <a:r>
              <a:rPr dirty="0" spc="-105"/>
              <a:t>n</a:t>
            </a:r>
            <a:r>
              <a:rPr dirty="0" spc="-110"/>
              <a:t>ı</a:t>
            </a:r>
            <a:r>
              <a:rPr dirty="0" spc="-100"/>
              <a:t>m</a:t>
            </a:r>
            <a:r>
              <a:rPr dirty="0" spc="-110"/>
              <a:t>ı</a:t>
            </a:r>
            <a:r>
              <a:rPr dirty="0" spc="-100"/>
              <a:t>n</a:t>
            </a:r>
            <a:r>
              <a:rPr dirty="0" spc="-310"/>
              <a:t>d</a:t>
            </a:r>
            <a:r>
              <a:rPr dirty="0" spc="105"/>
              <a:t>a</a:t>
            </a:r>
            <a:r>
              <a:rPr dirty="0" spc="-100"/>
              <a:t>n</a:t>
            </a:r>
            <a:r>
              <a:rPr dirty="0" spc="-210"/>
              <a:t> </a:t>
            </a:r>
            <a:r>
              <a:rPr dirty="0" spc="-20"/>
              <a:t>Öte…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4134015"/>
            <a:ext cx="226228" cy="193041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778000" y="3804920"/>
            <a:ext cx="9597390" cy="2387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36000"/>
              </a:lnSpc>
              <a:spcBef>
                <a:spcPts val="95"/>
              </a:spcBef>
            </a:pP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Filozofların,</a:t>
            </a:r>
            <a:r>
              <a:rPr dirty="0" sz="380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felsefenin</a:t>
            </a:r>
            <a:r>
              <a:rPr dirty="0" sz="38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5">
                <a:solidFill>
                  <a:srgbClr val="3E231A"/>
                </a:solidFill>
                <a:latin typeface="Arial Narrow"/>
                <a:cs typeface="Arial Narrow"/>
              </a:rPr>
              <a:t>tanımını</a:t>
            </a:r>
            <a:r>
              <a:rPr dirty="0" sz="380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yapmaktan</a:t>
            </a:r>
            <a:r>
              <a:rPr dirty="0" sz="38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ziyade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felsefenin</a:t>
            </a:r>
            <a:r>
              <a:rPr dirty="0" sz="3800" spc="-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ne</a:t>
            </a:r>
            <a:r>
              <a:rPr dirty="0" sz="3800" spc="-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3800" spc="-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30">
                <a:solidFill>
                  <a:srgbClr val="3E231A"/>
                </a:solidFill>
                <a:latin typeface="Arial Narrow"/>
                <a:cs typeface="Arial Narrow"/>
              </a:rPr>
              <a:t>ilgilendi</a:t>
            </a:r>
            <a:r>
              <a:rPr dirty="0" sz="3800" spc="-3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 spc="-3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3800" spc="-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800" spc="-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ne</a:t>
            </a:r>
            <a:r>
              <a:rPr dirty="0" sz="3800" spc="-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3800" spc="-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20">
                <a:solidFill>
                  <a:srgbClr val="3E231A"/>
                </a:solidFill>
                <a:latin typeface="Arial Narrow"/>
                <a:cs typeface="Arial Narrow"/>
              </a:rPr>
              <a:t>ilgilenmesi</a:t>
            </a:r>
            <a:r>
              <a:rPr dirty="0" sz="3800" spc="-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gerekti</a:t>
            </a:r>
            <a:r>
              <a:rPr dirty="0" sz="380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i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konusu</a:t>
            </a:r>
            <a:r>
              <a:rPr dirty="0" sz="3800" spc="-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üzerinde</a:t>
            </a:r>
            <a:r>
              <a:rPr dirty="0" sz="3800" spc="-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durdukları</a:t>
            </a:r>
            <a:r>
              <a:rPr dirty="0" sz="3800" spc="-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95">
                <a:solidFill>
                  <a:srgbClr val="3E231A"/>
                </a:solidFill>
                <a:latin typeface="Arial Narrow"/>
                <a:cs typeface="Arial Narrow"/>
              </a:rPr>
              <a:t>UNUTULMAMALIDIR…</a:t>
            </a:r>
            <a:endParaRPr sz="3800">
              <a:latin typeface="Arial Narrow"/>
              <a:cs typeface="Arial Narrow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3000" y="1206500"/>
            <a:ext cx="8181340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 spc="-45"/>
              <a:t>Felsefî</a:t>
            </a:r>
            <a:r>
              <a:rPr dirty="0" sz="7200" spc="-50"/>
              <a:t> </a:t>
            </a:r>
            <a:r>
              <a:rPr dirty="0" sz="7200" spc="60"/>
              <a:t>Bilginin</a:t>
            </a:r>
            <a:r>
              <a:rPr dirty="0" sz="7200" spc="-45"/>
              <a:t> </a:t>
            </a:r>
            <a:r>
              <a:rPr dirty="0" sz="7200" spc="-10"/>
              <a:t>Nitelikleri</a:t>
            </a:r>
            <a:endParaRPr sz="72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800" y="3036216"/>
            <a:ext cx="169670" cy="14478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800" y="3893466"/>
            <a:ext cx="169670" cy="144781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800" y="4750716"/>
            <a:ext cx="169670" cy="144781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800" y="5607966"/>
            <a:ext cx="169670" cy="144781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800" y="6465216"/>
            <a:ext cx="169670" cy="144781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800" y="7322466"/>
            <a:ext cx="169670" cy="144781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800" y="8179716"/>
            <a:ext cx="169670" cy="144781"/>
          </a:xfrm>
          <a:prstGeom prst="rect">
            <a:avLst/>
          </a:prstGeom>
        </p:spPr>
      </p:pic>
      <p:sp>
        <p:nvSpPr>
          <p:cNvPr id="10" name="object 10" descr=""/>
          <p:cNvSpPr txBox="1"/>
          <p:nvPr/>
        </p:nvSpPr>
        <p:spPr>
          <a:xfrm>
            <a:off x="1663700" y="2952750"/>
            <a:ext cx="7662545" cy="5603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50" spc="-20">
                <a:solidFill>
                  <a:srgbClr val="3E231A"/>
                </a:solidFill>
                <a:latin typeface="Arial Narrow"/>
                <a:cs typeface="Arial Narrow"/>
              </a:rPr>
              <a:t>Sorgulayıcı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 (ele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tirel, 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tenkitçi)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bilgidir,</a:t>
            </a:r>
            <a:endParaRPr sz="2850">
              <a:latin typeface="Arial Narrow"/>
              <a:cs typeface="Arial Narrow"/>
            </a:endParaRPr>
          </a:p>
          <a:p>
            <a:pPr marL="12700" marR="5575300">
              <a:lnSpc>
                <a:spcPct val="195900"/>
              </a:lnSpc>
              <a:spcBef>
                <a:spcPts val="100"/>
              </a:spcBef>
            </a:pPr>
            <a:r>
              <a:rPr dirty="0" sz="2850" spc="65">
                <a:solidFill>
                  <a:srgbClr val="3E231A"/>
                </a:solidFill>
                <a:latin typeface="Arial Narrow"/>
                <a:cs typeface="Arial Narrow"/>
              </a:rPr>
              <a:t>Akla</a:t>
            </a:r>
            <a:r>
              <a:rPr dirty="0" sz="28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dayanır,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Sistemli</a:t>
            </a:r>
            <a:r>
              <a:rPr dirty="0" sz="2850" spc="-1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bilgidir,</a:t>
            </a:r>
            <a:endParaRPr sz="2850">
              <a:latin typeface="Arial Narrow"/>
              <a:cs typeface="Arial Narrow"/>
            </a:endParaRPr>
          </a:p>
          <a:p>
            <a:pPr marL="12700" marR="5080">
              <a:lnSpc>
                <a:spcPct val="195900"/>
              </a:lnSpc>
              <a:spcBef>
                <a:spcPts val="100"/>
              </a:spcBef>
            </a:pP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Hükümler</a:t>
            </a:r>
            <a:r>
              <a:rPr dirty="0" sz="285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8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kanunlar</a:t>
            </a:r>
            <a:r>
              <a:rPr dirty="0" sz="285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koymaz</a:t>
            </a:r>
            <a:r>
              <a:rPr dirty="0" sz="28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25">
                <a:solidFill>
                  <a:srgbClr val="3E231A"/>
                </a:solidFill>
                <a:latin typeface="Arial Narrow"/>
                <a:cs typeface="Arial Narrow"/>
              </a:rPr>
              <a:t>dolayısı</a:t>
            </a:r>
            <a:r>
              <a:rPr dirty="0" sz="285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28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kesinlik</a:t>
            </a:r>
            <a:r>
              <a:rPr dirty="0" sz="285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yoktur, </a:t>
            </a:r>
            <a:r>
              <a:rPr dirty="0" sz="2850" spc="35">
                <a:solidFill>
                  <a:srgbClr val="3E231A"/>
                </a:solidFill>
                <a:latin typeface="Arial Narrow"/>
                <a:cs typeface="Arial Narrow"/>
              </a:rPr>
              <a:t>Normatiftir,</a:t>
            </a:r>
            <a:endParaRPr sz="2850">
              <a:latin typeface="Arial Narrow"/>
              <a:cs typeface="Arial Narrow"/>
            </a:endParaRPr>
          </a:p>
          <a:p>
            <a:pPr marL="12700" marR="6043295">
              <a:lnSpc>
                <a:spcPct val="195900"/>
              </a:lnSpc>
              <a:spcBef>
                <a:spcPts val="100"/>
              </a:spcBef>
            </a:pP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Evrenseldir, Özneldir…</a:t>
            </a:r>
            <a:endParaRPr sz="2850">
              <a:latin typeface="Arial Narrow"/>
              <a:cs typeface="Arial Narrow"/>
            </a:endParaRPr>
          </a:p>
        </p:txBody>
      </p:sp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3091736"/>
            <a:ext cx="196819" cy="167946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4096306"/>
            <a:ext cx="196819" cy="16794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14500" y="1206500"/>
            <a:ext cx="7041515" cy="332295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2527300">
              <a:lnSpc>
                <a:spcPct val="100000"/>
              </a:lnSpc>
              <a:spcBef>
                <a:spcPts val="100"/>
              </a:spcBef>
            </a:pPr>
            <a:r>
              <a:rPr dirty="0" sz="7200" spc="80"/>
              <a:t>Bilgi</a:t>
            </a:r>
            <a:r>
              <a:rPr dirty="0" sz="7200" spc="270"/>
              <a:t> </a:t>
            </a:r>
            <a:r>
              <a:rPr dirty="0" sz="7200" spc="35"/>
              <a:t>Çe</a:t>
            </a:r>
            <a:r>
              <a:rPr dirty="0" sz="7200" spc="35">
                <a:latin typeface="Trebuchet MS"/>
                <a:cs typeface="Trebuchet MS"/>
              </a:rPr>
              <a:t>ş</a:t>
            </a:r>
            <a:r>
              <a:rPr dirty="0" sz="7200" spc="35"/>
              <a:t>itleri</a:t>
            </a:r>
            <a:endParaRPr sz="7200">
              <a:latin typeface="Trebuchet MS"/>
              <a:cs typeface="Trebuchet MS"/>
            </a:endParaRPr>
          </a:p>
          <a:p>
            <a:pPr marL="12700" marR="3046095">
              <a:lnSpc>
                <a:spcPct val="199500"/>
              </a:lnSpc>
              <a:spcBef>
                <a:spcPts val="1520"/>
              </a:spcBef>
            </a:pPr>
            <a:r>
              <a:rPr dirty="0" sz="3300" spc="-10"/>
              <a:t>Günlük</a:t>
            </a:r>
            <a:r>
              <a:rPr dirty="0" sz="3300" spc="-75"/>
              <a:t> </a:t>
            </a:r>
            <a:r>
              <a:rPr dirty="0" sz="3300"/>
              <a:t>veya</a:t>
            </a:r>
            <a:r>
              <a:rPr dirty="0" sz="3300" spc="-70"/>
              <a:t> </a:t>
            </a:r>
            <a:r>
              <a:rPr dirty="0" sz="3300"/>
              <a:t>gündelik</a:t>
            </a:r>
            <a:r>
              <a:rPr dirty="0" sz="3300" spc="-75"/>
              <a:t> </a:t>
            </a:r>
            <a:r>
              <a:rPr dirty="0" sz="3300" spc="-10"/>
              <a:t>bilgi </a:t>
            </a:r>
            <a:r>
              <a:rPr dirty="0" sz="3300"/>
              <a:t>Dînî</a:t>
            </a:r>
            <a:r>
              <a:rPr dirty="0" sz="3300" spc="-100"/>
              <a:t> </a:t>
            </a:r>
            <a:r>
              <a:rPr dirty="0" sz="3300" spc="-20"/>
              <a:t>bilgi</a:t>
            </a:r>
            <a:endParaRPr sz="3300"/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5100876"/>
            <a:ext cx="196819" cy="167946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6105446"/>
            <a:ext cx="196819" cy="167946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7110016"/>
            <a:ext cx="196819" cy="167946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8114586"/>
            <a:ext cx="196819" cy="167946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1714500" y="5003038"/>
            <a:ext cx="3572510" cy="35394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300" spc="-434">
                <a:solidFill>
                  <a:srgbClr val="3E231A"/>
                </a:solidFill>
                <a:latin typeface="Arial Narrow"/>
                <a:cs typeface="Arial Narrow"/>
              </a:rPr>
              <a:t>T</a:t>
            </a:r>
            <a:r>
              <a:rPr dirty="0" sz="3300" spc="85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3300" spc="20">
                <a:solidFill>
                  <a:srgbClr val="3E231A"/>
                </a:solidFill>
                <a:latin typeface="Arial Narrow"/>
                <a:cs typeface="Arial Narrow"/>
              </a:rPr>
              <a:t>k</a:t>
            </a:r>
            <a:r>
              <a:rPr dirty="0" sz="3300" spc="150">
                <a:solidFill>
                  <a:srgbClr val="3E231A"/>
                </a:solidFill>
                <a:latin typeface="Arial Narrow"/>
                <a:cs typeface="Arial Narrow"/>
              </a:rPr>
              <a:t>n</a:t>
            </a:r>
            <a:r>
              <a:rPr dirty="0" sz="3300" spc="85">
                <a:solidFill>
                  <a:srgbClr val="3E231A"/>
                </a:solidFill>
                <a:latin typeface="Arial Narrow"/>
                <a:cs typeface="Arial Narrow"/>
              </a:rPr>
              <a:t>ik</a:t>
            </a:r>
            <a:r>
              <a:rPr dirty="0" sz="330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 spc="-20">
                <a:solidFill>
                  <a:srgbClr val="3E231A"/>
                </a:solidFill>
                <a:latin typeface="Arial Narrow"/>
                <a:cs typeface="Arial Narrow"/>
              </a:rPr>
              <a:t>bilgi</a:t>
            </a:r>
            <a:endParaRPr sz="3300">
              <a:latin typeface="Arial Narrow"/>
              <a:cs typeface="Arial Narrow"/>
            </a:endParaRPr>
          </a:p>
          <a:p>
            <a:pPr marL="12700" marR="5080">
              <a:lnSpc>
                <a:spcPct val="199500"/>
              </a:lnSpc>
            </a:pPr>
            <a:r>
              <a:rPr dirty="0" sz="3300" spc="80">
                <a:solidFill>
                  <a:srgbClr val="3E231A"/>
                </a:solidFill>
                <a:latin typeface="Arial Narrow"/>
                <a:cs typeface="Arial Narrow"/>
              </a:rPr>
              <a:t>Estetik</a:t>
            </a:r>
            <a:r>
              <a:rPr dirty="0" sz="33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3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 spc="85">
                <a:solidFill>
                  <a:srgbClr val="3E231A"/>
                </a:solidFill>
                <a:latin typeface="Arial Narrow"/>
                <a:cs typeface="Arial Narrow"/>
              </a:rPr>
              <a:t>sanat</a:t>
            </a:r>
            <a:r>
              <a:rPr dirty="0" sz="33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 spc="-10">
                <a:solidFill>
                  <a:srgbClr val="3E231A"/>
                </a:solidFill>
                <a:latin typeface="Arial Narrow"/>
                <a:cs typeface="Arial Narrow"/>
              </a:rPr>
              <a:t>bilgisi </a:t>
            </a:r>
            <a:r>
              <a:rPr dirty="0" sz="3300">
                <a:solidFill>
                  <a:srgbClr val="3E231A"/>
                </a:solidFill>
                <a:latin typeface="Arial Narrow"/>
                <a:cs typeface="Arial Narrow"/>
              </a:rPr>
              <a:t>Bilimsel</a:t>
            </a:r>
            <a:r>
              <a:rPr dirty="0" sz="3300" spc="-1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 spc="-20">
                <a:solidFill>
                  <a:srgbClr val="3E231A"/>
                </a:solidFill>
                <a:latin typeface="Arial Narrow"/>
                <a:cs typeface="Arial Narrow"/>
              </a:rPr>
              <a:t>bilgi</a:t>
            </a:r>
            <a:endParaRPr sz="33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3940"/>
              </a:spcBef>
            </a:pPr>
            <a:r>
              <a:rPr dirty="0" sz="3300" spc="-25">
                <a:solidFill>
                  <a:srgbClr val="3E231A"/>
                </a:solidFill>
                <a:latin typeface="Arial Narrow"/>
                <a:cs typeface="Arial Narrow"/>
              </a:rPr>
              <a:t>Felsefî</a:t>
            </a:r>
            <a:r>
              <a:rPr dirty="0" sz="3300" spc="-1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 spc="-20">
                <a:solidFill>
                  <a:srgbClr val="3E231A"/>
                </a:solidFill>
                <a:latin typeface="Arial Narrow"/>
                <a:cs typeface="Arial Narrow"/>
              </a:rPr>
              <a:t>bilgi</a:t>
            </a:r>
            <a:endParaRPr sz="3300">
              <a:latin typeface="Arial Narrow"/>
              <a:cs typeface="Arial Narrow"/>
            </a:endParaRPr>
          </a:p>
        </p:txBody>
      </p:sp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2909" rIns="0" bIns="0" rtlCol="0" vert="horz">
            <a:spAutoFit/>
          </a:bodyPr>
          <a:lstStyle/>
          <a:p>
            <a:pPr marL="1472565" marR="5080" indent="-520700">
              <a:lnSpc>
                <a:spcPct val="135400"/>
              </a:lnSpc>
              <a:spcBef>
                <a:spcPts val="95"/>
              </a:spcBef>
            </a:pPr>
            <a:r>
              <a:rPr dirty="0" sz="4800"/>
              <a:t>Kelimeden</a:t>
            </a:r>
            <a:r>
              <a:rPr dirty="0" sz="4800" spc="-175"/>
              <a:t> </a:t>
            </a:r>
            <a:r>
              <a:rPr dirty="0" sz="4800" spc="-10"/>
              <a:t>Kavrama </a:t>
            </a:r>
            <a:r>
              <a:rPr dirty="0" sz="4800"/>
              <a:t>E</a:t>
            </a:r>
            <a:r>
              <a:rPr dirty="0" sz="4800">
                <a:latin typeface="Trebuchet MS"/>
                <a:cs typeface="Trebuchet MS"/>
              </a:rPr>
              <a:t>ğ</a:t>
            </a:r>
            <a:r>
              <a:rPr dirty="0" sz="4800"/>
              <a:t>itim</a:t>
            </a:r>
            <a:r>
              <a:rPr dirty="0" sz="4800" spc="65"/>
              <a:t> </a:t>
            </a:r>
            <a:r>
              <a:rPr dirty="0" sz="4800" spc="-10"/>
              <a:t>Felsefesi</a:t>
            </a:r>
            <a:endParaRPr sz="480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800" y="3036216"/>
            <a:ext cx="169670" cy="14478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60600" y="3893466"/>
            <a:ext cx="169670" cy="144781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60600" y="4750716"/>
            <a:ext cx="169670" cy="144781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60600" y="5607966"/>
            <a:ext cx="169670" cy="144781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60600" y="6465216"/>
            <a:ext cx="169670" cy="144781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60600" y="7322466"/>
            <a:ext cx="169670" cy="144781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60600" y="8179716"/>
            <a:ext cx="169670" cy="144781"/>
          </a:xfrm>
          <a:prstGeom prst="rect">
            <a:avLst/>
          </a:prstGeom>
        </p:spPr>
      </p:pic>
      <p:sp>
        <p:nvSpPr>
          <p:cNvPr id="10" name="object 10" descr=""/>
          <p:cNvSpPr txBox="1"/>
          <p:nvPr/>
        </p:nvSpPr>
        <p:spPr>
          <a:xfrm>
            <a:off x="1663700" y="2952750"/>
            <a:ext cx="9906000" cy="5603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Bilimsel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alanda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30">
                <a:solidFill>
                  <a:srgbClr val="3E231A"/>
                </a:solidFill>
                <a:latin typeface="Arial Narrow"/>
                <a:cs typeface="Arial Narrow"/>
              </a:rPr>
              <a:t>kelime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kavramların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etimolojisinin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bilinmesinin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faydaları…</a:t>
            </a:r>
            <a:endParaRPr sz="2850">
              <a:latin typeface="Arial Narrow"/>
              <a:cs typeface="Arial Narrow"/>
            </a:endParaRPr>
          </a:p>
          <a:p>
            <a:pPr marL="952500" marR="105410">
              <a:lnSpc>
                <a:spcPct val="195900"/>
              </a:lnSpc>
              <a:spcBef>
                <a:spcPts val="100"/>
              </a:spcBef>
            </a:pPr>
            <a:r>
              <a:rPr dirty="0" sz="2850" spc="-35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lgilenilen</a:t>
            </a:r>
            <a:r>
              <a:rPr dirty="0" sz="28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alanın</a:t>
            </a:r>
            <a:r>
              <a:rPr dirty="0" sz="28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tarihinin</a:t>
            </a:r>
            <a:r>
              <a:rPr dirty="0" sz="28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ru</a:t>
            </a:r>
            <a:r>
              <a:rPr dirty="0" sz="28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bilinerek</a:t>
            </a:r>
            <a:r>
              <a:rPr dirty="0" sz="28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bilginin</a:t>
            </a:r>
            <a:r>
              <a:rPr dirty="0" sz="28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8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ru</a:t>
            </a:r>
            <a:r>
              <a:rPr dirty="0" sz="28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bilinmesi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Bili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sel</a:t>
            </a:r>
            <a:r>
              <a:rPr dirty="0" sz="285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20">
                <a:solidFill>
                  <a:srgbClr val="3E231A"/>
                </a:solidFill>
                <a:latin typeface="Arial Narrow"/>
                <a:cs typeface="Arial Narrow"/>
              </a:rPr>
              <a:t>entelektüel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açıdan</a:t>
            </a:r>
            <a:r>
              <a:rPr dirty="0" sz="285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geli</a:t>
            </a: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me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sa</a:t>
            </a: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lanması</a:t>
            </a:r>
            <a:endParaRPr sz="2850">
              <a:latin typeface="Arial Narrow"/>
              <a:cs typeface="Arial Narrow"/>
            </a:endParaRPr>
          </a:p>
          <a:p>
            <a:pPr marL="952500">
              <a:lnSpc>
                <a:spcPct val="100000"/>
              </a:lnSpc>
              <a:spcBef>
                <a:spcPts val="3379"/>
              </a:spcBef>
            </a:pP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leti</a:t>
            </a: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imde</a:t>
            </a:r>
            <a:r>
              <a:rPr dirty="0" sz="2850" spc="-1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ba</a:t>
            </a: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arı…</a:t>
            </a:r>
            <a:endParaRPr sz="2850">
              <a:latin typeface="Arial Narrow"/>
              <a:cs typeface="Arial Narrow"/>
            </a:endParaRPr>
          </a:p>
          <a:p>
            <a:pPr marL="952500" marR="2647315">
              <a:lnSpc>
                <a:spcPts val="6800"/>
              </a:lnSpc>
              <a:spcBef>
                <a:spcPts val="690"/>
              </a:spcBef>
            </a:pP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Çeviride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(tercümede)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ru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ba</a:t>
            </a:r>
            <a:r>
              <a:rPr dirty="0" sz="2850" spc="-35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arılı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25">
                <a:solidFill>
                  <a:srgbClr val="3E231A"/>
                </a:solidFill>
                <a:latin typeface="Arial Narrow"/>
                <a:cs typeface="Arial Narrow"/>
              </a:rPr>
              <a:t>olunması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Kelime</a:t>
            </a:r>
            <a:r>
              <a:rPr dirty="0" sz="2850" spc="-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8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25">
                <a:solidFill>
                  <a:srgbClr val="3E231A"/>
                </a:solidFill>
                <a:latin typeface="Arial Narrow"/>
                <a:cs typeface="Arial Narrow"/>
              </a:rPr>
              <a:t>kavramın</a:t>
            </a:r>
            <a:r>
              <a:rPr dirty="0" sz="2850" spc="-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ru</a:t>
            </a:r>
            <a:r>
              <a:rPr dirty="0" sz="28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bilinmesi</a:t>
            </a:r>
            <a:endParaRPr sz="2850">
              <a:latin typeface="Arial Narrow"/>
              <a:cs typeface="Arial Narrow"/>
            </a:endParaRPr>
          </a:p>
          <a:p>
            <a:pPr marL="952500">
              <a:lnSpc>
                <a:spcPct val="100000"/>
              </a:lnSpc>
              <a:spcBef>
                <a:spcPts val="2490"/>
              </a:spcBef>
            </a:pP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lgili</a:t>
            </a:r>
            <a:r>
              <a:rPr dirty="0" sz="28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alanın</a:t>
            </a:r>
            <a:r>
              <a:rPr dirty="0" sz="28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vizyon</a:t>
            </a:r>
            <a:r>
              <a:rPr dirty="0" sz="28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8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misyonunun</a:t>
            </a:r>
            <a:r>
              <a:rPr dirty="0" sz="28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ru</a:t>
            </a:r>
            <a:r>
              <a:rPr dirty="0" sz="28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tesbit</a:t>
            </a:r>
            <a:r>
              <a:rPr dirty="0" sz="28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edilmesi</a:t>
            </a:r>
            <a:endParaRPr sz="2850">
              <a:latin typeface="Arial Narrow"/>
              <a:cs typeface="Arial Narrow"/>
            </a:endParaRPr>
          </a:p>
        </p:txBody>
      </p:sp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55900" y="1206500"/>
            <a:ext cx="7496175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 spc="-125"/>
              <a:t>Felsefe</a:t>
            </a:r>
            <a:r>
              <a:rPr dirty="0" sz="7200" spc="-15"/>
              <a:t> </a:t>
            </a:r>
            <a:r>
              <a:rPr dirty="0" sz="7200"/>
              <a:t>ve</a:t>
            </a:r>
            <a:r>
              <a:rPr dirty="0" sz="7200" spc="-10"/>
              <a:t> </a:t>
            </a:r>
            <a:r>
              <a:rPr dirty="0" sz="7200"/>
              <a:t>Bilim</a:t>
            </a:r>
            <a:r>
              <a:rPr dirty="0" sz="7200" spc="-15"/>
              <a:t> </a:t>
            </a:r>
            <a:r>
              <a:rPr dirty="0" sz="7200" spc="-10">
                <a:latin typeface="Trebuchet MS"/>
                <a:cs typeface="Trebuchet MS"/>
              </a:rPr>
              <a:t>İ</a:t>
            </a:r>
            <a:r>
              <a:rPr dirty="0" sz="7200" spc="-10"/>
              <a:t>li</a:t>
            </a:r>
            <a:r>
              <a:rPr dirty="0" sz="7200" spc="-10">
                <a:latin typeface="Trebuchet MS"/>
                <a:cs typeface="Trebuchet MS"/>
              </a:rPr>
              <a:t>ş</a:t>
            </a:r>
            <a:r>
              <a:rPr dirty="0" sz="7200" spc="-10"/>
              <a:t>kisi</a:t>
            </a:r>
            <a:endParaRPr sz="720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3165032"/>
            <a:ext cx="192294" cy="164085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4784283"/>
            <a:ext cx="192294" cy="164085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6403533"/>
            <a:ext cx="192294" cy="164085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7375083"/>
            <a:ext cx="192294" cy="164085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701800" y="2914142"/>
            <a:ext cx="9886315" cy="5537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337185">
              <a:lnSpc>
                <a:spcPct val="132800"/>
              </a:lnSpc>
              <a:spcBef>
                <a:spcPts val="95"/>
              </a:spcBef>
            </a:pP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Önceleri</a:t>
            </a:r>
            <a:r>
              <a:rPr dirty="0" sz="32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bütün</a:t>
            </a:r>
            <a:r>
              <a:rPr dirty="0" sz="32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bilimler</a:t>
            </a:r>
            <a:r>
              <a:rPr dirty="0" sz="32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felsefenin</a:t>
            </a:r>
            <a:r>
              <a:rPr dirty="0" sz="32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çatısı</a:t>
            </a:r>
            <a:r>
              <a:rPr dirty="0" sz="32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altında</a:t>
            </a:r>
            <a:r>
              <a:rPr dirty="0" sz="32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idi.</a:t>
            </a:r>
            <a:r>
              <a:rPr dirty="0" sz="32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Bunun</a:t>
            </a:r>
            <a:r>
              <a:rPr dirty="0" sz="32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gere</a:t>
            </a:r>
            <a:r>
              <a:rPr dirty="0" sz="320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i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320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da</a:t>
            </a:r>
            <a:r>
              <a:rPr dirty="0" sz="320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70">
                <a:solidFill>
                  <a:srgbClr val="3E231A"/>
                </a:solidFill>
                <a:latin typeface="Arial Narrow"/>
                <a:cs typeface="Arial Narrow"/>
              </a:rPr>
              <a:t>filozoflar</a:t>
            </a:r>
            <a:r>
              <a:rPr dirty="0" sz="3200" spc="11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bütün</a:t>
            </a:r>
            <a:r>
              <a:rPr dirty="0" sz="320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bilimlerden</a:t>
            </a:r>
            <a:r>
              <a:rPr dirty="0" sz="3200" spc="11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haberdardılar.</a:t>
            </a:r>
            <a:endParaRPr sz="3200">
              <a:latin typeface="Arial Narrow"/>
              <a:cs typeface="Arial Narrow"/>
            </a:endParaRPr>
          </a:p>
          <a:p>
            <a:pPr marL="12700" marR="160655">
              <a:lnSpc>
                <a:spcPct val="132800"/>
              </a:lnSpc>
              <a:spcBef>
                <a:spcPts val="2600"/>
              </a:spcBef>
            </a:pP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Daha</a:t>
            </a:r>
            <a:r>
              <a:rPr dirty="0" sz="320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sonra</a:t>
            </a:r>
            <a:r>
              <a:rPr dirty="0" sz="320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bilimler</a:t>
            </a:r>
            <a:r>
              <a:rPr dirty="0" sz="320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özerkliklerine</a:t>
            </a:r>
            <a:r>
              <a:rPr dirty="0" sz="320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kavu</a:t>
            </a:r>
            <a:r>
              <a:rPr dirty="0" sz="32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maya</a:t>
            </a:r>
            <a:r>
              <a:rPr dirty="0" sz="320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20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felsefenin</a:t>
            </a:r>
            <a:r>
              <a:rPr dirty="0" sz="320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çatısı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altından</a:t>
            </a:r>
            <a:r>
              <a:rPr dirty="0" sz="320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çıkmaya</a:t>
            </a:r>
            <a:r>
              <a:rPr dirty="0" sz="3200" spc="-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ba</a:t>
            </a:r>
            <a:r>
              <a:rPr dirty="0" sz="32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ladılar</a:t>
            </a:r>
            <a:r>
              <a:rPr dirty="0" sz="3200" spc="-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(</a:t>
            </a:r>
            <a:r>
              <a:rPr dirty="0" sz="2300">
                <a:solidFill>
                  <a:srgbClr val="3E231A"/>
                </a:solidFill>
                <a:latin typeface="Arial Narrow"/>
                <a:cs typeface="Arial Narrow"/>
              </a:rPr>
              <a:t>psikoloji</a:t>
            </a:r>
            <a:r>
              <a:rPr dirty="0" sz="230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00" spc="-10">
                <a:solidFill>
                  <a:srgbClr val="3E231A"/>
                </a:solidFill>
                <a:latin typeface="Arial Narrow"/>
                <a:cs typeface="Arial Narrow"/>
              </a:rPr>
              <a:t>misalinde</a:t>
            </a:r>
            <a:r>
              <a:rPr dirty="0" sz="2300" spc="-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00" spc="-40">
                <a:solidFill>
                  <a:srgbClr val="3E231A"/>
                </a:solidFill>
                <a:latin typeface="Arial Narrow"/>
                <a:cs typeface="Arial Narrow"/>
              </a:rPr>
              <a:t>oldu</a:t>
            </a:r>
            <a:r>
              <a:rPr dirty="0" sz="2300" spc="-4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300" spc="-40">
                <a:solidFill>
                  <a:srgbClr val="3E231A"/>
                </a:solidFill>
                <a:latin typeface="Arial Narrow"/>
                <a:cs typeface="Arial Narrow"/>
              </a:rPr>
              <a:t>u</a:t>
            </a:r>
            <a:r>
              <a:rPr dirty="0" sz="230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00" spc="-10">
                <a:solidFill>
                  <a:srgbClr val="3E231A"/>
                </a:solidFill>
                <a:latin typeface="Arial Narrow"/>
                <a:cs typeface="Arial Narrow"/>
              </a:rPr>
              <a:t>gibi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)</a:t>
            </a:r>
            <a:endParaRPr sz="32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3759"/>
              </a:spcBef>
            </a:pP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Bunun</a:t>
            </a:r>
            <a:r>
              <a:rPr dirty="0" sz="32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için</a:t>
            </a:r>
            <a:r>
              <a:rPr dirty="0" sz="320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felsefeye</a:t>
            </a:r>
            <a:r>
              <a:rPr dirty="0" sz="320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bilimlerin</a:t>
            </a:r>
            <a:r>
              <a:rPr dirty="0" sz="320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anası</a:t>
            </a:r>
            <a:r>
              <a:rPr dirty="0" sz="32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veya</a:t>
            </a:r>
            <a:r>
              <a:rPr dirty="0" sz="320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bilimlerin</a:t>
            </a:r>
            <a:r>
              <a:rPr dirty="0" sz="320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bilimi</a:t>
            </a:r>
            <a:r>
              <a:rPr dirty="0" sz="32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20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denir.</a:t>
            </a:r>
            <a:endParaRPr sz="3200">
              <a:latin typeface="Arial Narrow"/>
              <a:cs typeface="Arial Narrow"/>
            </a:endParaRPr>
          </a:p>
          <a:p>
            <a:pPr marL="12700" marR="236220">
              <a:lnSpc>
                <a:spcPct val="132800"/>
              </a:lnSpc>
              <a:spcBef>
                <a:spcPts val="2600"/>
              </a:spcBef>
            </a:pPr>
            <a:r>
              <a:rPr dirty="0" sz="3200" spc="-80">
                <a:solidFill>
                  <a:srgbClr val="3E231A"/>
                </a:solidFill>
                <a:latin typeface="Arial Narrow"/>
                <a:cs typeface="Arial Narrow"/>
              </a:rPr>
              <a:t>Günümüzde</a:t>
            </a:r>
            <a:r>
              <a:rPr dirty="0" sz="320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20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felsefesi</a:t>
            </a:r>
            <a:r>
              <a:rPr dirty="0" sz="320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olmayan,</a:t>
            </a:r>
            <a:r>
              <a:rPr dirty="0" sz="320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yapılmayan</a:t>
            </a:r>
            <a:r>
              <a:rPr dirty="0" sz="320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veya</a:t>
            </a:r>
            <a:r>
              <a:rPr dirty="0" sz="320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bilinmeyen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bilimlerin</a:t>
            </a:r>
            <a:r>
              <a:rPr dirty="0" sz="32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ilerlemesi</a:t>
            </a:r>
            <a:r>
              <a:rPr dirty="0" sz="32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veya</a:t>
            </a:r>
            <a:r>
              <a:rPr dirty="0" sz="32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orijinalle</a:t>
            </a:r>
            <a:r>
              <a:rPr dirty="0" sz="32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mesi</a:t>
            </a:r>
            <a:r>
              <a:rPr dirty="0" sz="32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imkansız</a:t>
            </a:r>
            <a:r>
              <a:rPr dirty="0" sz="32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gözükmektedir.</a:t>
            </a:r>
            <a:endParaRPr sz="3200">
              <a:latin typeface="Arial Narrow"/>
              <a:cs typeface="Arial Narrow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0900" y="909827"/>
            <a:ext cx="6213475" cy="99123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6300"/>
              <a:t>Bilim</a:t>
            </a:r>
            <a:r>
              <a:rPr dirty="0" sz="6300" spc="-30"/>
              <a:t> </a:t>
            </a:r>
            <a:r>
              <a:rPr dirty="0" sz="6300"/>
              <a:t>ile</a:t>
            </a:r>
            <a:r>
              <a:rPr dirty="0" sz="6300" spc="-30"/>
              <a:t> </a:t>
            </a:r>
            <a:r>
              <a:rPr dirty="0" sz="6300" spc="-95"/>
              <a:t>Felsefe</a:t>
            </a:r>
            <a:r>
              <a:rPr dirty="0" sz="6300" spc="-30"/>
              <a:t> </a:t>
            </a:r>
            <a:r>
              <a:rPr dirty="0" sz="6300" spc="-509"/>
              <a:t>F</a:t>
            </a:r>
            <a:r>
              <a:rPr dirty="0" sz="6300" spc="235"/>
              <a:t>a</a:t>
            </a:r>
            <a:r>
              <a:rPr dirty="0" sz="6300" spc="70"/>
              <a:t>rkı</a:t>
            </a:r>
            <a:endParaRPr sz="63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6366" y="2454302"/>
            <a:ext cx="187769" cy="160224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86366" y="4675532"/>
            <a:ext cx="187769" cy="160224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86366" y="6261762"/>
            <a:ext cx="187769" cy="160224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6366" y="7847993"/>
            <a:ext cx="187769" cy="160224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358900" y="2213711"/>
            <a:ext cx="10855960" cy="668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34925">
              <a:lnSpc>
                <a:spcPct val="132300"/>
              </a:lnSpc>
              <a:spcBef>
                <a:spcPts val="95"/>
              </a:spcBef>
            </a:pP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Bilim</a:t>
            </a:r>
            <a:r>
              <a:rPr dirty="0" sz="315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 spc="-10">
                <a:solidFill>
                  <a:srgbClr val="3E231A"/>
                </a:solidFill>
                <a:latin typeface="Arial Narrow"/>
                <a:cs typeface="Arial Narrow"/>
              </a:rPr>
              <a:t>nesnel,</a:t>
            </a:r>
            <a:r>
              <a:rPr dirty="0" sz="315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fiziksel</a:t>
            </a:r>
            <a:r>
              <a:rPr dirty="0" sz="315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15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sosyal</a:t>
            </a:r>
            <a:r>
              <a:rPr dirty="0" sz="315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gerçekleri</a:t>
            </a:r>
            <a:r>
              <a:rPr dirty="0" sz="315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parçalara</a:t>
            </a:r>
            <a:r>
              <a:rPr dirty="0" sz="3150" spc="1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ayırarak</a:t>
            </a:r>
            <a:r>
              <a:rPr dirty="0" sz="315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 spc="-10">
                <a:solidFill>
                  <a:srgbClr val="3E231A"/>
                </a:solidFill>
                <a:latin typeface="Arial Narrow"/>
                <a:cs typeface="Arial Narrow"/>
              </a:rPr>
              <a:t>(indirgemeci, </a:t>
            </a:r>
            <a:r>
              <a:rPr dirty="0" sz="3150" spc="-25">
                <a:solidFill>
                  <a:srgbClr val="3E231A"/>
                </a:solidFill>
                <a:latin typeface="Arial Narrow"/>
                <a:cs typeface="Arial Narrow"/>
              </a:rPr>
              <a:t>tümevarım)</a:t>
            </a:r>
            <a:r>
              <a:rPr dirty="0" sz="31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incelerken,</a:t>
            </a:r>
            <a:r>
              <a:rPr dirty="0" sz="31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felsefe bütünsel</a:t>
            </a:r>
            <a:r>
              <a:rPr dirty="0" sz="31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31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 spc="-35">
                <a:solidFill>
                  <a:srgbClr val="3E231A"/>
                </a:solidFill>
                <a:latin typeface="Arial Narrow"/>
                <a:cs typeface="Arial Narrow"/>
              </a:rPr>
              <a:t>(</a:t>
            </a:r>
            <a:r>
              <a:rPr dirty="0" sz="2250" spc="-35">
                <a:solidFill>
                  <a:srgbClr val="3E231A"/>
                </a:solidFill>
                <a:latin typeface="Arial Narrow"/>
                <a:cs typeface="Arial Narrow"/>
              </a:rPr>
              <a:t>tümdengelim,</a:t>
            </a:r>
            <a:r>
              <a:rPr dirty="0" sz="22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disposition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)</a:t>
            </a:r>
            <a:r>
              <a:rPr dirty="0" sz="31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 spc="-10">
                <a:solidFill>
                  <a:srgbClr val="3E231A"/>
                </a:solidFill>
                <a:latin typeface="Arial Narrow"/>
                <a:cs typeface="Arial Narrow"/>
              </a:rPr>
              <a:t>inceler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1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bu</a:t>
            </a:r>
            <a:r>
              <a:rPr dirty="0" sz="31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 spc="-40">
                <a:solidFill>
                  <a:srgbClr val="3E231A"/>
                </a:solidFill>
                <a:latin typeface="Arial Narrow"/>
                <a:cs typeface="Arial Narrow"/>
              </a:rPr>
              <a:t>münasebetle </a:t>
            </a:r>
            <a:r>
              <a:rPr dirty="0" sz="3150" spc="-50">
                <a:solidFill>
                  <a:srgbClr val="3E231A"/>
                </a:solidFill>
                <a:latin typeface="Arial Narrow"/>
                <a:cs typeface="Arial Narrow"/>
              </a:rPr>
              <a:t>(</a:t>
            </a:r>
            <a:r>
              <a:rPr dirty="0" sz="2250" spc="-50">
                <a:solidFill>
                  <a:srgbClr val="3E231A"/>
                </a:solidFill>
                <a:latin typeface="Arial Narrow"/>
                <a:cs typeface="Arial Narrow"/>
              </a:rPr>
              <a:t>ba</a:t>
            </a:r>
            <a:r>
              <a:rPr dirty="0" sz="2250" spc="-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250" spc="-50">
                <a:solidFill>
                  <a:srgbClr val="3E231A"/>
                </a:solidFill>
                <a:latin typeface="Arial Narrow"/>
                <a:cs typeface="Arial Narrow"/>
              </a:rPr>
              <a:t>lamda</a:t>
            </a:r>
            <a:r>
              <a:rPr dirty="0" sz="3150" spc="-50">
                <a:solidFill>
                  <a:srgbClr val="3E231A"/>
                </a:solidFill>
                <a:latin typeface="Arial Narrow"/>
                <a:cs typeface="Arial Narrow"/>
              </a:rPr>
              <a:t>)</a:t>
            </a:r>
            <a:r>
              <a:rPr dirty="0" sz="31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daha</a:t>
            </a:r>
            <a:r>
              <a:rPr dirty="0" sz="31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 spc="-20">
                <a:solidFill>
                  <a:srgbClr val="3E231A"/>
                </a:solidFill>
                <a:latin typeface="Arial Narrow"/>
                <a:cs typeface="Arial Narrow"/>
              </a:rPr>
              <a:t>genel</a:t>
            </a:r>
            <a:r>
              <a:rPr dirty="0" sz="315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 spc="55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31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özellik</a:t>
            </a:r>
            <a:r>
              <a:rPr dirty="0" sz="31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 spc="-10">
                <a:solidFill>
                  <a:srgbClr val="3E231A"/>
                </a:solidFill>
                <a:latin typeface="Arial Narrow"/>
                <a:cs typeface="Arial Narrow"/>
              </a:rPr>
              <a:t>ta</a:t>
            </a:r>
            <a:r>
              <a:rPr dirty="0" sz="31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150" spc="-10">
                <a:solidFill>
                  <a:srgbClr val="3E231A"/>
                </a:solidFill>
                <a:latin typeface="Arial Narrow"/>
                <a:cs typeface="Arial Narrow"/>
              </a:rPr>
              <a:t>ır.</a:t>
            </a:r>
            <a:endParaRPr sz="3150">
              <a:latin typeface="Arial Narrow"/>
              <a:cs typeface="Arial Narrow"/>
            </a:endParaRPr>
          </a:p>
          <a:p>
            <a:pPr marL="12700" marR="1564005">
              <a:lnSpc>
                <a:spcPct val="132300"/>
              </a:lnSpc>
              <a:spcBef>
                <a:spcPts val="2500"/>
              </a:spcBef>
            </a:pP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Bilim</a:t>
            </a:r>
            <a:r>
              <a:rPr dirty="0" sz="31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kanun</a:t>
            </a:r>
            <a:r>
              <a:rPr dirty="0" sz="31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1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kurallar</a:t>
            </a:r>
            <a:r>
              <a:rPr dirty="0" sz="31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koyarken,</a:t>
            </a:r>
            <a:r>
              <a:rPr dirty="0" sz="31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 spc="-10">
                <a:solidFill>
                  <a:srgbClr val="3E231A"/>
                </a:solidFill>
                <a:latin typeface="Arial Narrow"/>
                <a:cs typeface="Arial Narrow"/>
              </a:rPr>
              <a:t>felsefede</a:t>
            </a:r>
            <a:r>
              <a:rPr dirty="0" sz="31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sezgi,</a:t>
            </a:r>
            <a:r>
              <a:rPr dirty="0" sz="31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mantık</a:t>
            </a:r>
            <a:r>
              <a:rPr dirty="0" sz="31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1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 spc="-25">
                <a:solidFill>
                  <a:srgbClr val="3E231A"/>
                </a:solidFill>
                <a:latin typeface="Arial Narrow"/>
                <a:cs typeface="Arial Narrow"/>
              </a:rPr>
              <a:t>de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spekülasyon</a:t>
            </a:r>
            <a:r>
              <a:rPr dirty="0" sz="31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vardır</a:t>
            </a:r>
            <a:r>
              <a:rPr dirty="0" sz="31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zira</a:t>
            </a:r>
            <a:r>
              <a:rPr dirty="0" sz="31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gerçe</a:t>
            </a:r>
            <a:r>
              <a:rPr dirty="0" sz="31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31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bunlarla</a:t>
            </a:r>
            <a:r>
              <a:rPr dirty="0" sz="31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 spc="-10">
                <a:solidFill>
                  <a:srgbClr val="3E231A"/>
                </a:solidFill>
                <a:latin typeface="Arial Narrow"/>
                <a:cs typeface="Arial Narrow"/>
              </a:rPr>
              <a:t>varılır.</a:t>
            </a:r>
            <a:endParaRPr sz="3150">
              <a:latin typeface="Arial Narrow"/>
              <a:cs typeface="Arial Narrow"/>
            </a:endParaRPr>
          </a:p>
          <a:p>
            <a:pPr marL="12700" marR="5080">
              <a:lnSpc>
                <a:spcPct val="132300"/>
              </a:lnSpc>
              <a:spcBef>
                <a:spcPts val="2400"/>
              </a:spcBef>
            </a:pP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Bilim</a:t>
            </a:r>
            <a:r>
              <a:rPr dirty="0" sz="31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somut ve</a:t>
            </a:r>
            <a:r>
              <a:rPr dirty="0" sz="31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nesnellik üzerine</a:t>
            </a:r>
            <a:r>
              <a:rPr dirty="0" sz="31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ve cevaplara</a:t>
            </a:r>
            <a:r>
              <a:rPr dirty="0" sz="31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 spc="-10">
                <a:solidFill>
                  <a:srgbClr val="3E231A"/>
                </a:solidFill>
                <a:latin typeface="Arial Narrow"/>
                <a:cs typeface="Arial Narrow"/>
              </a:rPr>
              <a:t>yo</a:t>
            </a:r>
            <a:r>
              <a:rPr dirty="0" sz="31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150" spc="-10">
                <a:solidFill>
                  <a:srgbClr val="3E231A"/>
                </a:solidFill>
                <a:latin typeface="Arial Narrow"/>
                <a:cs typeface="Arial Narrow"/>
              </a:rPr>
              <a:t>unla</a:t>
            </a:r>
            <a:r>
              <a:rPr dirty="0" sz="31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150" spc="-10">
                <a:solidFill>
                  <a:srgbClr val="3E231A"/>
                </a:solidFill>
                <a:latin typeface="Arial Narrow"/>
                <a:cs typeface="Arial Narrow"/>
              </a:rPr>
              <a:t>ırken,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 felsefe </a:t>
            </a:r>
            <a:r>
              <a:rPr dirty="0" sz="3150" spc="-10">
                <a:solidFill>
                  <a:srgbClr val="3E231A"/>
                </a:solidFill>
                <a:latin typeface="Arial Narrow"/>
                <a:cs typeface="Arial Narrow"/>
              </a:rPr>
              <a:t>özel, </a:t>
            </a:r>
            <a:r>
              <a:rPr dirty="0" sz="3150" spc="70">
                <a:solidFill>
                  <a:srgbClr val="3E231A"/>
                </a:solidFill>
                <a:latin typeface="Arial Narrow"/>
                <a:cs typeface="Arial Narrow"/>
              </a:rPr>
              <a:t>soyut</a:t>
            </a:r>
            <a:r>
              <a:rPr dirty="0" sz="31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1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1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sorulara</a:t>
            </a:r>
            <a:r>
              <a:rPr dirty="0" sz="315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 spc="-10">
                <a:solidFill>
                  <a:srgbClr val="3E231A"/>
                </a:solidFill>
                <a:latin typeface="Arial Narrow"/>
                <a:cs typeface="Arial Narrow"/>
              </a:rPr>
              <a:t>yo</a:t>
            </a:r>
            <a:r>
              <a:rPr dirty="0" sz="31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150" spc="-10">
                <a:solidFill>
                  <a:srgbClr val="3E231A"/>
                </a:solidFill>
                <a:latin typeface="Arial Narrow"/>
                <a:cs typeface="Arial Narrow"/>
              </a:rPr>
              <a:t>unla</a:t>
            </a:r>
            <a:r>
              <a:rPr dirty="0" sz="31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150" spc="-10">
                <a:solidFill>
                  <a:srgbClr val="3E231A"/>
                </a:solidFill>
                <a:latin typeface="Arial Narrow"/>
                <a:cs typeface="Arial Narrow"/>
              </a:rPr>
              <a:t>ır.</a:t>
            </a:r>
            <a:r>
              <a:rPr dirty="0" sz="315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Çünkü</a:t>
            </a:r>
            <a:r>
              <a:rPr dirty="0" sz="315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 spc="-10">
                <a:solidFill>
                  <a:srgbClr val="3E231A"/>
                </a:solidFill>
                <a:latin typeface="Arial Narrow"/>
                <a:cs typeface="Arial Narrow"/>
              </a:rPr>
              <a:t>aydınlanma</a:t>
            </a:r>
            <a:r>
              <a:rPr dirty="0" sz="315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sorularla</a:t>
            </a:r>
            <a:r>
              <a:rPr dirty="0" sz="315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 spc="-10">
                <a:solidFill>
                  <a:srgbClr val="3E231A"/>
                </a:solidFill>
                <a:latin typeface="Arial Narrow"/>
                <a:cs typeface="Arial Narrow"/>
              </a:rPr>
              <a:t>mümkündür.</a:t>
            </a:r>
            <a:endParaRPr sz="3150">
              <a:latin typeface="Arial Narrow"/>
              <a:cs typeface="Arial Narrow"/>
            </a:endParaRPr>
          </a:p>
          <a:p>
            <a:pPr marL="12700" marR="424815">
              <a:lnSpc>
                <a:spcPct val="132300"/>
              </a:lnSpc>
              <a:spcBef>
                <a:spcPts val="2500"/>
              </a:spcBef>
            </a:pP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Bilim</a:t>
            </a:r>
            <a:r>
              <a:rPr dirty="0" sz="31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 spc="-40">
                <a:solidFill>
                  <a:srgbClr val="3E231A"/>
                </a:solidFill>
                <a:latin typeface="Arial Narrow"/>
                <a:cs typeface="Arial Narrow"/>
              </a:rPr>
              <a:t>cevabı</a:t>
            </a:r>
            <a:r>
              <a:rPr dirty="0" sz="31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olu</a:t>
            </a:r>
            <a:r>
              <a:rPr dirty="0" sz="31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turdu</a:t>
            </a:r>
            <a:r>
              <a:rPr dirty="0" sz="31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u</a:t>
            </a:r>
            <a:r>
              <a:rPr dirty="0" sz="31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için</a:t>
            </a:r>
            <a:r>
              <a:rPr dirty="0" sz="31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dura</a:t>
            </a:r>
            <a:r>
              <a:rPr dirty="0" sz="31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an</a:t>
            </a:r>
            <a:r>
              <a:rPr dirty="0" sz="31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 spc="45">
                <a:solidFill>
                  <a:srgbClr val="3E231A"/>
                </a:solidFill>
                <a:latin typeface="Arial Narrow"/>
                <a:cs typeface="Arial Narrow"/>
              </a:rPr>
              <a:t>(statik)</a:t>
            </a:r>
            <a:r>
              <a:rPr dirty="0" sz="31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iken</a:t>
            </a:r>
            <a:r>
              <a:rPr dirty="0" sz="31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felsefe</a:t>
            </a:r>
            <a:r>
              <a:rPr dirty="0" sz="31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soru</a:t>
            </a:r>
            <a:r>
              <a:rPr dirty="0" sz="31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 spc="-10">
                <a:solidFill>
                  <a:srgbClr val="3E231A"/>
                </a:solidFill>
                <a:latin typeface="Arial Narrow"/>
                <a:cs typeface="Arial Narrow"/>
              </a:rPr>
              <a:t>sordu</a:t>
            </a:r>
            <a:r>
              <a:rPr dirty="0" sz="31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150" spc="-10">
                <a:solidFill>
                  <a:srgbClr val="3E231A"/>
                </a:solidFill>
                <a:latin typeface="Arial Narrow"/>
                <a:cs typeface="Arial Narrow"/>
              </a:rPr>
              <a:t>u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için</a:t>
            </a:r>
            <a:r>
              <a:rPr dirty="0" sz="31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hareketli</a:t>
            </a:r>
            <a:r>
              <a:rPr dirty="0" sz="31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(dinamik)</a:t>
            </a:r>
            <a:r>
              <a:rPr dirty="0" sz="31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 spc="45">
                <a:solidFill>
                  <a:srgbClr val="3E231A"/>
                </a:solidFill>
                <a:latin typeface="Arial Narrow"/>
                <a:cs typeface="Arial Narrow"/>
              </a:rPr>
              <a:t>dir</a:t>
            </a:r>
            <a:endParaRPr sz="3150">
              <a:latin typeface="Arial Narrow"/>
              <a:cs typeface="Arial Narrow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0" y="1206500"/>
            <a:ext cx="6649720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 spc="-415"/>
              <a:t>F</a:t>
            </a:r>
            <a:r>
              <a:rPr dirty="0" sz="7200" spc="60"/>
              <a:t>e</a:t>
            </a:r>
            <a:r>
              <a:rPr dirty="0" sz="7200" spc="-200"/>
              <a:t>l</a:t>
            </a:r>
            <a:r>
              <a:rPr dirty="0" sz="7200" spc="-75"/>
              <a:t>s</a:t>
            </a:r>
            <a:r>
              <a:rPr dirty="0" sz="7200" spc="-260"/>
              <a:t>e</a:t>
            </a:r>
            <a:r>
              <a:rPr dirty="0" sz="7200" spc="-285"/>
              <a:t>f</a:t>
            </a:r>
            <a:r>
              <a:rPr dirty="0" sz="7200" spc="60"/>
              <a:t>e</a:t>
            </a:r>
            <a:r>
              <a:rPr dirty="0" sz="7200" spc="200"/>
              <a:t>n</a:t>
            </a:r>
            <a:r>
              <a:rPr dirty="0" sz="7200" spc="50"/>
              <a:t>i</a:t>
            </a:r>
            <a:r>
              <a:rPr dirty="0" sz="7200" spc="60"/>
              <a:t>n</a:t>
            </a:r>
            <a:r>
              <a:rPr dirty="0" sz="7200" spc="125"/>
              <a:t> </a:t>
            </a:r>
            <a:r>
              <a:rPr dirty="0" sz="7200"/>
              <a:t>Alanları</a:t>
            </a:r>
            <a:r>
              <a:rPr dirty="0" sz="7200" spc="125"/>
              <a:t> </a:t>
            </a:r>
            <a:r>
              <a:rPr dirty="0" sz="2500" spc="-280"/>
              <a:t>(</a:t>
            </a:r>
            <a:r>
              <a:rPr dirty="0" sz="2600" spc="-280"/>
              <a:t>1)</a:t>
            </a:r>
            <a:endParaRPr sz="26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3144351"/>
            <a:ext cx="219442" cy="18725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0798" y="5037921"/>
            <a:ext cx="219442" cy="187251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6931490"/>
            <a:ext cx="219442" cy="187251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1765300" y="2836824"/>
            <a:ext cx="9931400" cy="57023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760095">
              <a:lnSpc>
                <a:spcPct val="137000"/>
              </a:lnSpc>
              <a:spcBef>
                <a:spcPts val="90"/>
              </a:spcBef>
            </a:pP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Önceleri</a:t>
            </a:r>
            <a:r>
              <a:rPr dirty="0" sz="36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felsefe</a:t>
            </a:r>
            <a:r>
              <a:rPr dirty="0" sz="36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bütün</a:t>
            </a:r>
            <a:r>
              <a:rPr dirty="0" sz="36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alanı</a:t>
            </a:r>
            <a:r>
              <a:rPr dirty="0" sz="36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kapsardı</a:t>
            </a:r>
            <a:r>
              <a:rPr dirty="0" sz="36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6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bütün</a:t>
            </a:r>
            <a:r>
              <a:rPr dirty="0" sz="36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-10">
                <a:solidFill>
                  <a:srgbClr val="3E231A"/>
                </a:solidFill>
                <a:latin typeface="Arial Narrow"/>
                <a:cs typeface="Arial Narrow"/>
              </a:rPr>
              <a:t>bilimler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felsefenin</a:t>
            </a:r>
            <a:r>
              <a:rPr dirty="0" sz="36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alanı</a:t>
            </a:r>
            <a:r>
              <a:rPr dirty="0" sz="3650" spc="-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içine</a:t>
            </a:r>
            <a:r>
              <a:rPr dirty="0" sz="36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-10">
                <a:solidFill>
                  <a:srgbClr val="3E231A"/>
                </a:solidFill>
                <a:latin typeface="Arial Narrow"/>
                <a:cs typeface="Arial Narrow"/>
              </a:rPr>
              <a:t>girerdi.</a:t>
            </a:r>
            <a:endParaRPr sz="36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4520"/>
              </a:spcBef>
            </a:pP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Daha</a:t>
            </a:r>
            <a:r>
              <a:rPr dirty="0" sz="365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sonraları</a:t>
            </a:r>
            <a:r>
              <a:rPr dirty="0" sz="365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bilimler</a:t>
            </a:r>
            <a:r>
              <a:rPr dirty="0" sz="365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FF40FF"/>
                </a:solidFill>
                <a:latin typeface="Arial Narrow"/>
                <a:cs typeface="Arial Narrow"/>
              </a:rPr>
              <a:t>özerkli</a:t>
            </a:r>
            <a:r>
              <a:rPr dirty="0" sz="3650">
                <a:solidFill>
                  <a:srgbClr val="FF40FF"/>
                </a:solidFill>
                <a:latin typeface="Trebuchet MS"/>
                <a:cs typeface="Trebuchet MS"/>
              </a:rPr>
              <a:t>ğ</a:t>
            </a:r>
            <a:r>
              <a:rPr dirty="0" sz="3650">
                <a:solidFill>
                  <a:srgbClr val="FF40FF"/>
                </a:solidFill>
                <a:latin typeface="Arial Narrow"/>
                <a:cs typeface="Arial Narrow"/>
              </a:rPr>
              <a:t>ini</a:t>
            </a:r>
            <a:r>
              <a:rPr dirty="0" sz="3650" spc="125">
                <a:solidFill>
                  <a:srgbClr val="FF40FF"/>
                </a:solidFill>
                <a:latin typeface="Arial Narrow"/>
                <a:cs typeface="Arial Narrow"/>
              </a:rPr>
              <a:t> </a:t>
            </a:r>
            <a:r>
              <a:rPr dirty="0" sz="2400" spc="-100">
                <a:solidFill>
                  <a:srgbClr val="FF40FF"/>
                </a:solidFill>
                <a:latin typeface="Arial Narrow"/>
                <a:cs typeface="Arial Narrow"/>
              </a:rPr>
              <a:t>(ba</a:t>
            </a:r>
            <a:r>
              <a:rPr dirty="0" sz="2400" spc="-100">
                <a:solidFill>
                  <a:srgbClr val="FF40FF"/>
                </a:solidFill>
                <a:latin typeface="Trebuchet MS"/>
                <a:cs typeface="Trebuchet MS"/>
              </a:rPr>
              <a:t>ğ</a:t>
            </a:r>
            <a:r>
              <a:rPr dirty="0" sz="2400" spc="-100">
                <a:solidFill>
                  <a:srgbClr val="FF40FF"/>
                </a:solidFill>
                <a:latin typeface="Arial Narrow"/>
                <a:cs typeface="Arial Narrow"/>
              </a:rPr>
              <a:t>ımsızlı</a:t>
            </a:r>
            <a:r>
              <a:rPr dirty="0" sz="2400" spc="-100">
                <a:solidFill>
                  <a:srgbClr val="FF40FF"/>
                </a:solidFill>
                <a:latin typeface="Trebuchet MS"/>
                <a:cs typeface="Trebuchet MS"/>
              </a:rPr>
              <a:t>ğ</a:t>
            </a:r>
            <a:r>
              <a:rPr dirty="0" sz="2400" spc="-100">
                <a:solidFill>
                  <a:srgbClr val="FF40FF"/>
                </a:solidFill>
                <a:latin typeface="Arial Narrow"/>
                <a:cs typeface="Arial Narrow"/>
              </a:rPr>
              <a:t>ını</a:t>
            </a:r>
            <a:r>
              <a:rPr dirty="0" sz="2400" spc="80">
                <a:solidFill>
                  <a:srgbClr val="FF40FF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solidFill>
                  <a:srgbClr val="FF40FF"/>
                </a:solidFill>
                <a:latin typeface="Arial Narrow"/>
                <a:cs typeface="Arial Narrow"/>
              </a:rPr>
              <a:t>de</a:t>
            </a:r>
            <a:r>
              <a:rPr dirty="0" sz="2400" spc="-10">
                <a:solidFill>
                  <a:srgbClr val="FF40FF"/>
                </a:solidFill>
                <a:latin typeface="Trebuchet MS"/>
                <a:cs typeface="Trebuchet MS"/>
              </a:rPr>
              <a:t>ğ</a:t>
            </a:r>
            <a:r>
              <a:rPr dirty="0" sz="2400" spc="-10">
                <a:solidFill>
                  <a:srgbClr val="FF40FF"/>
                </a:solidFill>
                <a:latin typeface="Arial Narrow"/>
                <a:cs typeface="Arial Narrow"/>
              </a:rPr>
              <a:t>il)</a:t>
            </a:r>
            <a:endParaRPr sz="24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kazanmaya</a:t>
            </a:r>
            <a:r>
              <a:rPr dirty="0" sz="365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-10">
                <a:solidFill>
                  <a:srgbClr val="3E231A"/>
                </a:solidFill>
                <a:latin typeface="Arial Narrow"/>
                <a:cs typeface="Arial Narrow"/>
              </a:rPr>
              <a:t>ba</a:t>
            </a:r>
            <a:r>
              <a:rPr dirty="0" sz="36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650" spc="-10">
                <a:solidFill>
                  <a:srgbClr val="3E231A"/>
                </a:solidFill>
                <a:latin typeface="Arial Narrow"/>
                <a:cs typeface="Arial Narrow"/>
              </a:rPr>
              <a:t>ladı,</a:t>
            </a:r>
            <a:endParaRPr sz="36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4520"/>
              </a:spcBef>
            </a:pP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Dolayısı</a:t>
            </a:r>
            <a:r>
              <a:rPr dirty="0" sz="3650" spc="-20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3650" spc="-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felsefenin</a:t>
            </a:r>
            <a:r>
              <a:rPr dirty="0" sz="365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alanı</a:t>
            </a:r>
            <a:r>
              <a:rPr dirty="0" sz="365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-50">
                <a:solidFill>
                  <a:srgbClr val="3E231A"/>
                </a:solidFill>
                <a:latin typeface="Arial Narrow"/>
                <a:cs typeface="Arial Narrow"/>
              </a:rPr>
              <a:t>sınırlanmı</a:t>
            </a:r>
            <a:r>
              <a:rPr dirty="0" sz="3650" spc="-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650" spc="-225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3650" spc="-120" b="1">
                <a:solidFill>
                  <a:srgbClr val="3E231A"/>
                </a:solidFill>
                <a:latin typeface="Arial"/>
                <a:cs typeface="Arial"/>
              </a:rPr>
              <a:t>G</a:t>
            </a:r>
            <a:r>
              <a:rPr dirty="0" sz="3650" spc="-120" b="1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3650" spc="-120" b="1">
                <a:solidFill>
                  <a:srgbClr val="3E231A"/>
                </a:solidFill>
                <a:latin typeface="Arial"/>
                <a:cs typeface="Arial"/>
              </a:rPr>
              <a:t>B</a:t>
            </a:r>
            <a:r>
              <a:rPr dirty="0" sz="3650" spc="-120" b="1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3650" spc="-155" b="1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3650" spc="-10">
                <a:solidFill>
                  <a:srgbClr val="3E231A"/>
                </a:solidFill>
                <a:latin typeface="Arial Narrow"/>
                <a:cs typeface="Arial Narrow"/>
              </a:rPr>
              <a:t>oldu,</a:t>
            </a:r>
            <a:endParaRPr sz="3650">
              <a:latin typeface="Arial Narrow"/>
              <a:cs typeface="Arial Narrow"/>
            </a:endParaRPr>
          </a:p>
          <a:p>
            <a:pPr algn="r" marR="5080">
              <a:lnSpc>
                <a:spcPct val="100000"/>
              </a:lnSpc>
              <a:spcBef>
                <a:spcPts val="4515"/>
              </a:spcBef>
            </a:pPr>
            <a:r>
              <a:rPr dirty="0" sz="3650" spc="285">
                <a:solidFill>
                  <a:srgbClr val="3E231A"/>
                </a:solidFill>
                <a:latin typeface="Arial Narrow"/>
                <a:cs typeface="Arial Narrow"/>
              </a:rPr>
              <a:t>%</a:t>
            </a:r>
            <a:endParaRPr sz="3650">
              <a:latin typeface="Arial Narrow"/>
              <a:cs typeface="Arial Narrow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2643" y="2943543"/>
            <a:ext cx="212654" cy="18145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60500" y="1206500"/>
            <a:ext cx="8502015" cy="293560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1578610">
              <a:lnSpc>
                <a:spcPct val="100000"/>
              </a:lnSpc>
              <a:spcBef>
                <a:spcPts val="100"/>
              </a:spcBef>
            </a:pPr>
            <a:r>
              <a:rPr dirty="0" sz="7200" spc="-415"/>
              <a:t>F</a:t>
            </a:r>
            <a:r>
              <a:rPr dirty="0" sz="7200" spc="60"/>
              <a:t>e</a:t>
            </a:r>
            <a:r>
              <a:rPr dirty="0" sz="7200" spc="-200"/>
              <a:t>l</a:t>
            </a:r>
            <a:r>
              <a:rPr dirty="0" sz="7200" spc="-75"/>
              <a:t>s</a:t>
            </a:r>
            <a:r>
              <a:rPr dirty="0" sz="7200" spc="-260"/>
              <a:t>e</a:t>
            </a:r>
            <a:r>
              <a:rPr dirty="0" sz="7200" spc="-285"/>
              <a:t>f</a:t>
            </a:r>
            <a:r>
              <a:rPr dirty="0" sz="7200" spc="60"/>
              <a:t>e</a:t>
            </a:r>
            <a:r>
              <a:rPr dirty="0" sz="7200" spc="200"/>
              <a:t>n</a:t>
            </a:r>
            <a:r>
              <a:rPr dirty="0" sz="7200" spc="50"/>
              <a:t>i</a:t>
            </a:r>
            <a:r>
              <a:rPr dirty="0" sz="7200" spc="60"/>
              <a:t>n</a:t>
            </a:r>
            <a:r>
              <a:rPr dirty="0" sz="7200" spc="125"/>
              <a:t> </a:t>
            </a:r>
            <a:r>
              <a:rPr dirty="0" sz="7200"/>
              <a:t>Alanları</a:t>
            </a:r>
            <a:r>
              <a:rPr dirty="0" sz="7200" spc="125"/>
              <a:t> </a:t>
            </a:r>
            <a:r>
              <a:rPr dirty="0" sz="2300" spc="85"/>
              <a:t>(2)</a:t>
            </a:r>
            <a:endParaRPr sz="2300"/>
          </a:p>
          <a:p>
            <a:pPr marL="12700" marR="5080">
              <a:lnSpc>
                <a:spcPct val="136200"/>
              </a:lnSpc>
              <a:spcBef>
                <a:spcPts val="2665"/>
              </a:spcBef>
            </a:pPr>
            <a:r>
              <a:rPr dirty="0" sz="3550" spc="-95"/>
              <a:t>Günümüzde</a:t>
            </a:r>
            <a:r>
              <a:rPr dirty="0" sz="3550" spc="-80"/>
              <a:t> </a:t>
            </a:r>
            <a:r>
              <a:rPr dirty="0" sz="3550"/>
              <a:t>felsefenin</a:t>
            </a:r>
            <a:r>
              <a:rPr dirty="0" sz="3550" spc="-75"/>
              <a:t> </a:t>
            </a:r>
            <a:r>
              <a:rPr dirty="0" sz="3550"/>
              <a:t>temelde</a:t>
            </a:r>
            <a:r>
              <a:rPr dirty="0" sz="3550" spc="-75"/>
              <a:t> </a:t>
            </a:r>
            <a:r>
              <a:rPr dirty="0" sz="3550"/>
              <a:t>üç</a:t>
            </a:r>
            <a:r>
              <a:rPr dirty="0" sz="3550" spc="-75"/>
              <a:t> </a:t>
            </a:r>
            <a:r>
              <a:rPr dirty="0" sz="3550"/>
              <a:t>alanı</a:t>
            </a:r>
            <a:r>
              <a:rPr dirty="0" sz="3550" spc="-80"/>
              <a:t> </a:t>
            </a:r>
            <a:r>
              <a:rPr dirty="0" sz="3550" spc="-50"/>
              <a:t>oldu</a:t>
            </a:r>
            <a:r>
              <a:rPr dirty="0" sz="3550" spc="-50">
                <a:latin typeface="Trebuchet MS"/>
                <a:cs typeface="Trebuchet MS"/>
              </a:rPr>
              <a:t>ğ</a:t>
            </a:r>
            <a:r>
              <a:rPr dirty="0" sz="3550" spc="-50"/>
              <a:t>u</a:t>
            </a:r>
            <a:r>
              <a:rPr dirty="0" sz="3550" spc="-75"/>
              <a:t> </a:t>
            </a:r>
            <a:r>
              <a:rPr dirty="0" sz="3550" spc="-10"/>
              <a:t>ifade edilmektedir.</a:t>
            </a:r>
            <a:endParaRPr sz="3550">
              <a:latin typeface="Trebuchet MS"/>
              <a:cs typeface="Trebuchet MS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  <p:sp>
        <p:nvSpPr>
          <p:cNvPr id="4" name="object 4" descr=""/>
          <p:cNvSpPr txBox="1"/>
          <p:nvPr/>
        </p:nvSpPr>
        <p:spPr>
          <a:xfrm>
            <a:off x="1016000" y="4664455"/>
            <a:ext cx="2518410" cy="3859529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495300" indent="-483234">
              <a:lnSpc>
                <a:spcPct val="100000"/>
              </a:lnSpc>
              <a:spcBef>
                <a:spcPts val="120"/>
              </a:spcBef>
              <a:buAutoNum type="alphaUcPeriod"/>
              <a:tabLst>
                <a:tab pos="495934" algn="l"/>
              </a:tabLst>
            </a:pPr>
            <a:r>
              <a:rPr dirty="0" sz="3550" spc="65">
                <a:solidFill>
                  <a:srgbClr val="3E231A"/>
                </a:solidFill>
                <a:latin typeface="Arial Narrow"/>
                <a:cs typeface="Arial Narrow"/>
              </a:rPr>
              <a:t>Ontoloji</a:t>
            </a:r>
            <a:endParaRPr sz="3550">
              <a:latin typeface="Arial Narrow"/>
              <a:cs typeface="Arial Narrow"/>
            </a:endParaRPr>
          </a:p>
          <a:p>
            <a:pPr marL="494030" indent="-481965">
              <a:lnSpc>
                <a:spcPct val="100000"/>
              </a:lnSpc>
              <a:spcBef>
                <a:spcPts val="4340"/>
              </a:spcBef>
              <a:buAutoNum type="alphaUcPeriod"/>
              <a:tabLst>
                <a:tab pos="494665" algn="l"/>
              </a:tabLst>
            </a:pPr>
            <a:r>
              <a:rPr dirty="0" sz="3550" spc="-10">
                <a:solidFill>
                  <a:srgbClr val="3E231A"/>
                </a:solidFill>
                <a:latin typeface="Arial Narrow"/>
                <a:cs typeface="Arial Narrow"/>
              </a:rPr>
              <a:t>Epistemoloji</a:t>
            </a:r>
            <a:endParaRPr sz="3550">
              <a:latin typeface="Arial Narrow"/>
              <a:cs typeface="Arial Narrow"/>
            </a:endParaRPr>
          </a:p>
          <a:p>
            <a:pPr marL="478155" indent="-466090">
              <a:lnSpc>
                <a:spcPct val="100000"/>
              </a:lnSpc>
              <a:spcBef>
                <a:spcPts val="4440"/>
              </a:spcBef>
              <a:buAutoNum type="alphaUcPeriod"/>
              <a:tabLst>
                <a:tab pos="478790" algn="l"/>
              </a:tabLst>
            </a:pPr>
            <a:r>
              <a:rPr dirty="0" sz="3550" spc="50">
                <a:solidFill>
                  <a:srgbClr val="3E231A"/>
                </a:solidFill>
                <a:latin typeface="Arial Narrow"/>
                <a:cs typeface="Arial Narrow"/>
              </a:rPr>
              <a:t>Aksiyoloji</a:t>
            </a:r>
            <a:endParaRPr sz="3550">
              <a:latin typeface="Arial Narrow"/>
              <a:cs typeface="Arial Narrow"/>
            </a:endParaRPr>
          </a:p>
          <a:p>
            <a:pPr marL="490220" indent="-478155">
              <a:lnSpc>
                <a:spcPct val="100000"/>
              </a:lnSpc>
              <a:spcBef>
                <a:spcPts val="4340"/>
              </a:spcBef>
              <a:buAutoNum type="alphaUcPeriod"/>
              <a:tabLst>
                <a:tab pos="490855" algn="l"/>
              </a:tabLst>
            </a:pPr>
            <a:r>
              <a:rPr dirty="0" sz="3550" spc="110">
                <a:solidFill>
                  <a:srgbClr val="3E231A"/>
                </a:solidFill>
                <a:latin typeface="Arial Narrow"/>
                <a:cs typeface="Arial Narrow"/>
              </a:rPr>
              <a:t>Mantık</a:t>
            </a:r>
            <a:endParaRPr sz="355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7200" y="744727"/>
            <a:ext cx="7012305" cy="99123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6300" spc="-345"/>
              <a:t>F</a:t>
            </a:r>
            <a:r>
              <a:rPr dirty="0" sz="6300" spc="75"/>
              <a:t>e</a:t>
            </a:r>
            <a:r>
              <a:rPr dirty="0" sz="6300" spc="-155"/>
              <a:t>l</a:t>
            </a:r>
            <a:r>
              <a:rPr dirty="0" sz="6300" spc="-45"/>
              <a:t>s</a:t>
            </a:r>
            <a:r>
              <a:rPr dirty="0" sz="6300" spc="-200"/>
              <a:t>e</a:t>
            </a:r>
            <a:r>
              <a:rPr dirty="0" sz="6300" spc="-229"/>
              <a:t>f</a:t>
            </a:r>
            <a:r>
              <a:rPr dirty="0" sz="6300" spc="75"/>
              <a:t>e</a:t>
            </a:r>
            <a:r>
              <a:rPr dirty="0" sz="6300" spc="200"/>
              <a:t>n</a:t>
            </a:r>
            <a:r>
              <a:rPr dirty="0" sz="6300" spc="75"/>
              <a:t>in</a:t>
            </a:r>
            <a:r>
              <a:rPr dirty="0" sz="6300" spc="160"/>
              <a:t> </a:t>
            </a:r>
            <a:r>
              <a:rPr dirty="0" sz="6300"/>
              <a:t>Alanları</a:t>
            </a:r>
            <a:r>
              <a:rPr dirty="0" sz="6300" spc="175"/>
              <a:t> </a:t>
            </a:r>
            <a:r>
              <a:rPr dirty="0" sz="2350"/>
              <a:t>(A.</a:t>
            </a:r>
            <a:r>
              <a:rPr dirty="0" sz="2350" spc="70"/>
              <a:t> </a:t>
            </a:r>
            <a:r>
              <a:rPr dirty="0" sz="2350" spc="-10"/>
              <a:t>Ontoloji)</a:t>
            </a:r>
            <a:endParaRPr sz="235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0924" y="3113524"/>
            <a:ext cx="169671" cy="14478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0924" y="5113774"/>
            <a:ext cx="169671" cy="144781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0924" y="6542524"/>
            <a:ext cx="169671" cy="144781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0924" y="7971274"/>
            <a:ext cx="169671" cy="144781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041400" y="2178050"/>
            <a:ext cx="11031855" cy="6746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Varlık</a:t>
            </a:r>
            <a:r>
              <a:rPr dirty="0" sz="285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Felsefesi</a:t>
            </a:r>
            <a:r>
              <a:rPr dirty="0" sz="285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(Ontoloji)</a:t>
            </a:r>
            <a:r>
              <a:rPr dirty="0" sz="285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50">
                <a:solidFill>
                  <a:srgbClr val="3E231A"/>
                </a:solidFill>
                <a:latin typeface="Arial Narrow"/>
                <a:cs typeface="Arial Narrow"/>
              </a:rPr>
              <a:t>:</a:t>
            </a:r>
            <a:endParaRPr sz="2850">
              <a:latin typeface="Arial Narrow"/>
              <a:cs typeface="Arial Narrow"/>
            </a:endParaRPr>
          </a:p>
          <a:p>
            <a:pPr marL="355600" marR="5080">
              <a:lnSpc>
                <a:spcPct val="131600"/>
              </a:lnSpc>
              <a:spcBef>
                <a:spcPts val="2300"/>
              </a:spcBef>
            </a:pP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Varlık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felsefesi</a:t>
            </a:r>
            <a:r>
              <a:rPr dirty="0" sz="28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70">
                <a:solidFill>
                  <a:srgbClr val="3E231A"/>
                </a:solidFill>
                <a:latin typeface="Arial Narrow"/>
                <a:cs typeface="Arial Narrow"/>
              </a:rPr>
              <a:t>varlı</a:t>
            </a:r>
            <a:r>
              <a:rPr dirty="0" sz="2850" spc="-7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 spc="-7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(to</a:t>
            </a:r>
            <a:r>
              <a:rPr dirty="0" sz="28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be,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being,</a:t>
            </a:r>
            <a:r>
              <a:rPr dirty="0" sz="28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The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Being,</a:t>
            </a:r>
            <a:r>
              <a:rPr dirty="0" sz="28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100">
                <a:solidFill>
                  <a:srgbClr val="3E231A"/>
                </a:solidFill>
                <a:latin typeface="Arial Narrow"/>
                <a:cs typeface="Arial Narrow"/>
              </a:rPr>
              <a:t>to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exist)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25">
                <a:solidFill>
                  <a:srgbClr val="3E231A"/>
                </a:solidFill>
                <a:latin typeface="Arial Narrow"/>
                <a:cs typeface="Arial Narrow"/>
              </a:rPr>
              <a:t>tümdengelim</a:t>
            </a:r>
            <a:r>
              <a:rPr dirty="0" sz="28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(deduction)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yöntemiyle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5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bütün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20">
                <a:solidFill>
                  <a:srgbClr val="3E231A"/>
                </a:solidFill>
                <a:latin typeface="Arial Narrow"/>
                <a:cs typeface="Arial Narrow"/>
              </a:rPr>
              <a:t>ele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alır. </a:t>
            </a:r>
            <a:r>
              <a:rPr dirty="0" sz="2850" spc="50">
                <a:solidFill>
                  <a:srgbClr val="3E231A"/>
                </a:solidFill>
                <a:latin typeface="Arial Narrow"/>
                <a:cs typeface="Arial Narrow"/>
              </a:rPr>
              <a:t>Var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30">
                <a:solidFill>
                  <a:srgbClr val="3E231A"/>
                </a:solidFill>
                <a:latin typeface="Arial Narrow"/>
                <a:cs typeface="Arial Narrow"/>
              </a:rPr>
              <a:t>olmanın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ne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anlama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20">
                <a:solidFill>
                  <a:srgbClr val="3E231A"/>
                </a:solidFill>
                <a:latin typeface="Arial Narrow"/>
                <a:cs typeface="Arial Narrow"/>
              </a:rPr>
              <a:t>geldi</a:t>
            </a:r>
            <a:r>
              <a:rPr dirty="0" sz="2850" spc="-2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 spc="-20">
                <a:solidFill>
                  <a:srgbClr val="3E231A"/>
                </a:solidFill>
                <a:latin typeface="Arial Narrow"/>
                <a:cs typeface="Arial Narrow"/>
              </a:rPr>
              <a:t>ini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25">
                <a:solidFill>
                  <a:srgbClr val="3E231A"/>
                </a:solidFill>
                <a:latin typeface="Arial Narrow"/>
                <a:cs typeface="Arial Narrow"/>
              </a:rPr>
              <a:t>ve </a:t>
            </a:r>
            <a:r>
              <a:rPr dirty="0" sz="2850" spc="-55">
                <a:solidFill>
                  <a:srgbClr val="3E231A"/>
                </a:solidFill>
                <a:latin typeface="Arial Narrow"/>
                <a:cs typeface="Arial Narrow"/>
              </a:rPr>
              <a:t>varlı</a:t>
            </a:r>
            <a:r>
              <a:rPr dirty="0" sz="2850" spc="-5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 spc="-55">
                <a:solidFill>
                  <a:srgbClr val="3E231A"/>
                </a:solidFill>
                <a:latin typeface="Arial Narrow"/>
                <a:cs typeface="Arial Narrow"/>
              </a:rPr>
              <a:t>ın</a:t>
            </a:r>
            <a:r>
              <a:rPr dirty="0" sz="28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ilk</a:t>
            </a:r>
            <a:r>
              <a:rPr dirty="0" sz="28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nedenlerini</a:t>
            </a:r>
            <a:r>
              <a:rPr dirty="0" sz="28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ara</a:t>
            </a: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tırır.</a:t>
            </a:r>
            <a:endParaRPr sz="2850">
              <a:latin typeface="Arial Narrow"/>
              <a:cs typeface="Arial Narrow"/>
            </a:endParaRPr>
          </a:p>
          <a:p>
            <a:pPr marL="355600" marR="449580">
              <a:lnSpc>
                <a:spcPct val="131600"/>
              </a:lnSpc>
              <a:spcBef>
                <a:spcPts val="2195"/>
              </a:spcBef>
              <a:tabLst>
                <a:tab pos="7995284" algn="l"/>
              </a:tabLst>
            </a:pPr>
            <a:r>
              <a:rPr dirty="0" sz="2850" spc="55">
                <a:solidFill>
                  <a:srgbClr val="3E231A"/>
                </a:solidFill>
                <a:latin typeface="Arial Narrow"/>
                <a:cs typeface="Arial Narrow"/>
              </a:rPr>
              <a:t>Ontoloji</a:t>
            </a:r>
            <a:r>
              <a:rPr dirty="0" sz="28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hayatın</a:t>
            </a:r>
            <a:r>
              <a:rPr dirty="0" sz="28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en</a:t>
            </a:r>
            <a:r>
              <a:rPr dirty="0" sz="28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yanları</a:t>
            </a:r>
            <a:r>
              <a:rPr dirty="0" sz="28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5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8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kenara</a:t>
            </a:r>
            <a:r>
              <a:rPr dirty="0" sz="28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bırakıldı</a:t>
            </a: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ında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	“De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meden</a:t>
            </a:r>
            <a:r>
              <a:rPr dirty="0" sz="28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kalan </a:t>
            </a:r>
            <a:r>
              <a:rPr dirty="0" sz="2850" spc="85">
                <a:solidFill>
                  <a:srgbClr val="3E231A"/>
                </a:solidFill>
                <a:latin typeface="Arial Narrow"/>
                <a:cs typeface="Arial Narrow"/>
              </a:rPr>
              <a:t>öz/gerçeklik</a:t>
            </a:r>
            <a:r>
              <a:rPr dirty="0" sz="28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135">
                <a:solidFill>
                  <a:srgbClr val="3E231A"/>
                </a:solidFill>
                <a:latin typeface="Arial Narrow"/>
                <a:cs typeface="Arial Narrow"/>
              </a:rPr>
              <a:t>nedir?”</a:t>
            </a:r>
            <a:r>
              <a:rPr dirty="0" sz="28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meselesi</a:t>
            </a:r>
            <a:r>
              <a:rPr dirty="0" sz="28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28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ilgilidir.</a:t>
            </a:r>
            <a:endParaRPr sz="2850">
              <a:latin typeface="Arial Narrow"/>
              <a:cs typeface="Arial Narrow"/>
            </a:endParaRPr>
          </a:p>
          <a:p>
            <a:pPr marL="355600" marR="271780">
              <a:lnSpc>
                <a:spcPct val="131600"/>
              </a:lnSpc>
              <a:spcBef>
                <a:spcPts val="2300"/>
              </a:spcBef>
            </a:pP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Ontoloji,</a:t>
            </a:r>
            <a:r>
              <a:rPr dirty="0" sz="28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var</a:t>
            </a:r>
            <a:r>
              <a:rPr dirty="0" sz="28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olanı</a:t>
            </a:r>
            <a:r>
              <a:rPr dirty="0" sz="28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bütünsel</a:t>
            </a:r>
            <a:r>
              <a:rPr dirty="0" sz="28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5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8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anlayı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la</a:t>
            </a:r>
            <a:r>
              <a:rPr dirty="0" sz="28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inceleyen</a:t>
            </a:r>
            <a:r>
              <a:rPr dirty="0" sz="28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ne’li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ini</a:t>
            </a:r>
            <a:r>
              <a:rPr dirty="0" sz="28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kanunî</a:t>
            </a:r>
            <a:r>
              <a:rPr dirty="0" sz="28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sistemati</a:t>
            </a: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ini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konu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alan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analiz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(tahlil)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yapmaya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çalı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an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felsefî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5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disiplindir.</a:t>
            </a:r>
            <a:endParaRPr sz="2850">
              <a:latin typeface="Arial Narrow"/>
              <a:cs typeface="Arial Narrow"/>
            </a:endParaRPr>
          </a:p>
          <a:p>
            <a:pPr marL="355600" marR="758825">
              <a:lnSpc>
                <a:spcPct val="131600"/>
              </a:lnSpc>
              <a:spcBef>
                <a:spcPts val="2200"/>
              </a:spcBef>
            </a:pPr>
            <a:r>
              <a:rPr dirty="0" sz="2850" spc="50">
                <a:solidFill>
                  <a:srgbClr val="3E231A"/>
                </a:solidFill>
                <a:latin typeface="Arial Narrow"/>
                <a:cs typeface="Arial Narrow"/>
              </a:rPr>
              <a:t>Bu</a:t>
            </a:r>
            <a:r>
              <a:rPr dirty="0" sz="28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disiplin</a:t>
            </a:r>
            <a:r>
              <a:rPr dirty="0" sz="28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25">
                <a:solidFill>
                  <a:srgbClr val="3E231A"/>
                </a:solidFill>
                <a:latin typeface="Arial Narrow"/>
                <a:cs typeface="Arial Narrow"/>
              </a:rPr>
              <a:t>alanında</a:t>
            </a:r>
            <a:r>
              <a:rPr dirty="0" sz="28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gerçek,</a:t>
            </a:r>
            <a:r>
              <a:rPr dirty="0" sz="28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insan,</a:t>
            </a:r>
            <a:r>
              <a:rPr dirty="0" sz="28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ruh,</a:t>
            </a:r>
            <a:r>
              <a:rPr dirty="0" sz="28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varlık,</a:t>
            </a:r>
            <a:r>
              <a:rPr dirty="0" sz="28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yokluk,</a:t>
            </a:r>
            <a:r>
              <a:rPr dirty="0" sz="28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430">
                <a:solidFill>
                  <a:srgbClr val="3E231A"/>
                </a:solidFill>
                <a:latin typeface="Arial Narrow"/>
                <a:cs typeface="Arial Narrow"/>
              </a:rPr>
              <a:t>T</a:t>
            </a:r>
            <a:r>
              <a:rPr dirty="0" sz="2850" spc="135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2850" spc="80">
                <a:solidFill>
                  <a:srgbClr val="3E231A"/>
                </a:solidFill>
                <a:latin typeface="Arial Narrow"/>
                <a:cs typeface="Arial Narrow"/>
              </a:rPr>
              <a:t>n</a:t>
            </a:r>
            <a:r>
              <a:rPr dirty="0" sz="2850" spc="55">
                <a:solidFill>
                  <a:srgbClr val="3E231A"/>
                </a:solidFill>
                <a:latin typeface="Arial Narrow"/>
                <a:cs typeface="Arial Narrow"/>
              </a:rPr>
              <a:t>rı</a:t>
            </a:r>
            <a:r>
              <a:rPr dirty="0" sz="28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100">
                <a:solidFill>
                  <a:srgbClr val="3E231A"/>
                </a:solidFill>
                <a:latin typeface="Arial Narrow"/>
                <a:cs typeface="Arial Narrow"/>
              </a:rPr>
              <a:t>nedir?</a:t>
            </a:r>
            <a:r>
              <a:rPr dirty="0" sz="28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nsanın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kâinattaki</a:t>
            </a:r>
            <a:r>
              <a:rPr dirty="0" sz="28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yeri</a:t>
            </a:r>
            <a:r>
              <a:rPr dirty="0" sz="2850" spc="11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95">
                <a:solidFill>
                  <a:srgbClr val="3E231A"/>
                </a:solidFill>
                <a:latin typeface="Arial Narrow"/>
                <a:cs typeface="Arial Narrow"/>
              </a:rPr>
              <a:t>nedir?</a:t>
            </a:r>
            <a:r>
              <a:rPr dirty="0" sz="2850" spc="11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vb.</a:t>
            </a:r>
            <a:r>
              <a:rPr dirty="0" sz="2850" spc="11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sorulara</a:t>
            </a:r>
            <a:r>
              <a:rPr dirty="0" sz="2850" spc="11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cevap</a:t>
            </a:r>
            <a:r>
              <a:rPr dirty="0" sz="2850" spc="11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verilmeye</a:t>
            </a:r>
            <a:r>
              <a:rPr dirty="0" sz="2850" spc="11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çalı</a:t>
            </a: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ılır</a:t>
            </a:r>
            <a:endParaRPr sz="2850">
              <a:latin typeface="Arial Narrow"/>
              <a:cs typeface="Arial Narrow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3100" y="879347"/>
            <a:ext cx="6581775" cy="9366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5950" spc="-325"/>
              <a:t>F</a:t>
            </a:r>
            <a:r>
              <a:rPr dirty="0" sz="5950" spc="70"/>
              <a:t>e</a:t>
            </a:r>
            <a:r>
              <a:rPr dirty="0" sz="5950" spc="-145"/>
              <a:t>l</a:t>
            </a:r>
            <a:r>
              <a:rPr dirty="0" sz="5950" spc="-45"/>
              <a:t>s</a:t>
            </a:r>
            <a:r>
              <a:rPr dirty="0" sz="5950" spc="-190"/>
              <a:t>e</a:t>
            </a:r>
            <a:r>
              <a:rPr dirty="0" sz="5950" spc="-215"/>
              <a:t>f</a:t>
            </a:r>
            <a:r>
              <a:rPr dirty="0" sz="5950" spc="70"/>
              <a:t>e</a:t>
            </a:r>
            <a:r>
              <a:rPr dirty="0" sz="5950" spc="185"/>
              <a:t>n</a:t>
            </a:r>
            <a:r>
              <a:rPr dirty="0" sz="5950" spc="70"/>
              <a:t>in</a:t>
            </a:r>
            <a:r>
              <a:rPr dirty="0" sz="5950" spc="125"/>
              <a:t> </a:t>
            </a:r>
            <a:r>
              <a:rPr dirty="0" sz="5950"/>
              <a:t>Alanları</a:t>
            </a:r>
            <a:r>
              <a:rPr dirty="0" sz="5950" spc="135"/>
              <a:t> </a:t>
            </a:r>
            <a:r>
              <a:rPr dirty="0" sz="2250"/>
              <a:t>(A.</a:t>
            </a:r>
            <a:r>
              <a:rPr dirty="0" sz="2250" spc="45"/>
              <a:t> </a:t>
            </a:r>
            <a:r>
              <a:rPr dirty="0" sz="2150" spc="-10"/>
              <a:t>Ontoloji)</a:t>
            </a:r>
            <a:endParaRPr sz="215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800" y="2348774"/>
            <a:ext cx="162883" cy="138990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90700" y="3181894"/>
            <a:ext cx="162883" cy="138990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90700" y="4015015"/>
            <a:ext cx="162883" cy="138990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90700" y="4848134"/>
            <a:ext cx="162883" cy="138990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90700" y="5681254"/>
            <a:ext cx="162883" cy="138990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90700" y="6514374"/>
            <a:ext cx="162883" cy="138990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90700" y="7347494"/>
            <a:ext cx="162883" cy="138990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90700" y="8180614"/>
            <a:ext cx="162883" cy="138990"/>
          </a:xfrm>
          <a:prstGeom prst="rect">
            <a:avLst/>
          </a:prstGeom>
        </p:spPr>
      </p:pic>
      <p:sp>
        <p:nvSpPr>
          <p:cNvPr id="11" name="object 11" descr=""/>
          <p:cNvSpPr txBox="1"/>
          <p:nvPr/>
        </p:nvSpPr>
        <p:spPr>
          <a:xfrm>
            <a:off x="1651000" y="2281427"/>
            <a:ext cx="8125459" cy="62718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700" spc="60">
                <a:solidFill>
                  <a:srgbClr val="3E231A"/>
                </a:solidFill>
                <a:latin typeface="Arial Narrow"/>
                <a:cs typeface="Arial Narrow"/>
              </a:rPr>
              <a:t>Ontoloji</a:t>
            </a:r>
            <a:r>
              <a:rPr dirty="0" sz="27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(Varlık</a:t>
            </a:r>
            <a:r>
              <a:rPr dirty="0" sz="270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-10">
                <a:solidFill>
                  <a:srgbClr val="3E231A"/>
                </a:solidFill>
                <a:latin typeface="Arial Narrow"/>
                <a:cs typeface="Arial Narrow"/>
              </a:rPr>
              <a:t>sorunu)</a:t>
            </a:r>
            <a:endParaRPr sz="2700">
              <a:latin typeface="Arial Narrow"/>
              <a:cs typeface="Arial Narrow"/>
            </a:endParaRPr>
          </a:p>
          <a:p>
            <a:pPr marL="482600" marR="5374005">
              <a:lnSpc>
                <a:spcPts val="6600"/>
              </a:lnSpc>
              <a:spcBef>
                <a:spcPts val="680"/>
              </a:spcBef>
            </a:pPr>
            <a:r>
              <a:rPr dirty="0" sz="270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lk</a:t>
            </a:r>
            <a:r>
              <a:rPr dirty="0" sz="27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(arkhe)</a:t>
            </a:r>
            <a:r>
              <a:rPr dirty="0" sz="27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95">
                <a:solidFill>
                  <a:srgbClr val="3E231A"/>
                </a:solidFill>
                <a:latin typeface="Arial Narrow"/>
                <a:cs typeface="Arial Narrow"/>
              </a:rPr>
              <a:t>nedir?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Varlık</a:t>
            </a:r>
            <a:r>
              <a:rPr dirty="0" sz="2700" spc="1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95">
                <a:solidFill>
                  <a:srgbClr val="3E231A"/>
                </a:solidFill>
                <a:latin typeface="Arial Narrow"/>
                <a:cs typeface="Arial Narrow"/>
              </a:rPr>
              <a:t>nedir?</a:t>
            </a:r>
            <a:endParaRPr sz="2700">
              <a:latin typeface="Arial Narrow"/>
              <a:cs typeface="Arial Narrow"/>
            </a:endParaRPr>
          </a:p>
          <a:p>
            <a:pPr marL="482600">
              <a:lnSpc>
                <a:spcPct val="100000"/>
              </a:lnSpc>
              <a:spcBef>
                <a:spcPts val="2480"/>
              </a:spcBef>
            </a:pP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Varlık</a:t>
            </a:r>
            <a:r>
              <a:rPr dirty="0" sz="2700" spc="1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65">
                <a:solidFill>
                  <a:srgbClr val="3E231A"/>
                </a:solidFill>
                <a:latin typeface="Arial Narrow"/>
                <a:cs typeface="Arial Narrow"/>
              </a:rPr>
              <a:t>var</a:t>
            </a:r>
            <a:r>
              <a:rPr dirty="0" sz="2700" spc="1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olabilir</a:t>
            </a:r>
            <a:r>
              <a:rPr dirty="0" sz="2700" spc="1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125">
                <a:solidFill>
                  <a:srgbClr val="3E231A"/>
                </a:solidFill>
                <a:latin typeface="Arial Narrow"/>
                <a:cs typeface="Arial Narrow"/>
              </a:rPr>
              <a:t>mi?</a:t>
            </a:r>
            <a:endParaRPr sz="2700">
              <a:latin typeface="Arial Narrow"/>
              <a:cs typeface="Arial Narrow"/>
            </a:endParaRPr>
          </a:p>
          <a:p>
            <a:pPr marL="482600">
              <a:lnSpc>
                <a:spcPct val="100000"/>
              </a:lnSpc>
              <a:spcBef>
                <a:spcPts val="3360"/>
              </a:spcBef>
            </a:pPr>
            <a:r>
              <a:rPr dirty="0" sz="2700" spc="-40">
                <a:solidFill>
                  <a:srgbClr val="3E231A"/>
                </a:solidFill>
                <a:latin typeface="Arial Narrow"/>
                <a:cs typeface="Arial Narrow"/>
              </a:rPr>
              <a:t>Varlı</a:t>
            </a:r>
            <a:r>
              <a:rPr dirty="0" sz="2700" spc="-4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00" spc="-40">
                <a:solidFill>
                  <a:srgbClr val="3E231A"/>
                </a:solidFill>
                <a:latin typeface="Arial Narrow"/>
                <a:cs typeface="Arial Narrow"/>
              </a:rPr>
              <a:t>ın</a:t>
            </a:r>
            <a:r>
              <a:rPr dirty="0" sz="270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ilk</a:t>
            </a:r>
            <a:r>
              <a:rPr dirty="0" sz="270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ana</a:t>
            </a:r>
            <a:r>
              <a:rPr dirty="0" sz="270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maddesi</a:t>
            </a:r>
            <a:r>
              <a:rPr dirty="0" sz="270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95">
                <a:solidFill>
                  <a:srgbClr val="3E231A"/>
                </a:solidFill>
                <a:latin typeface="Arial Narrow"/>
                <a:cs typeface="Arial Narrow"/>
              </a:rPr>
              <a:t>nedir?</a:t>
            </a:r>
            <a:endParaRPr sz="2700">
              <a:latin typeface="Arial Narrow"/>
              <a:cs typeface="Arial Narrow"/>
            </a:endParaRPr>
          </a:p>
          <a:p>
            <a:pPr marL="482600" marR="5080">
              <a:lnSpc>
                <a:spcPct val="200599"/>
              </a:lnSpc>
              <a:spcBef>
                <a:spcPts val="100"/>
              </a:spcBef>
            </a:pP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Evrende</a:t>
            </a:r>
            <a:r>
              <a:rPr dirty="0" sz="270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varlıklar</a:t>
            </a:r>
            <a:r>
              <a:rPr dirty="0" sz="270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hangi</a:t>
            </a:r>
            <a:r>
              <a:rPr dirty="0" sz="270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biçimlerde</a:t>
            </a:r>
            <a:r>
              <a:rPr dirty="0" sz="270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950">
                <a:solidFill>
                  <a:srgbClr val="3E231A"/>
                </a:solidFill>
                <a:latin typeface="Arial Narrow"/>
                <a:cs typeface="Arial Narrow"/>
              </a:rPr>
              <a:t>(soyut,</a:t>
            </a:r>
            <a:r>
              <a:rPr dirty="0" sz="19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950">
                <a:solidFill>
                  <a:srgbClr val="3E231A"/>
                </a:solidFill>
                <a:latin typeface="Arial Narrow"/>
                <a:cs typeface="Arial Narrow"/>
              </a:rPr>
              <a:t>somut,</a:t>
            </a:r>
            <a:r>
              <a:rPr dirty="0" sz="19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950">
                <a:solidFill>
                  <a:srgbClr val="3E231A"/>
                </a:solidFill>
                <a:latin typeface="Arial Narrow"/>
                <a:cs typeface="Arial Narrow"/>
              </a:rPr>
              <a:t>her</a:t>
            </a:r>
            <a:r>
              <a:rPr dirty="0" sz="19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950">
                <a:solidFill>
                  <a:srgbClr val="3E231A"/>
                </a:solidFill>
                <a:latin typeface="Arial Narrow"/>
                <a:cs typeface="Arial Narrow"/>
              </a:rPr>
              <a:t>ikisi)</a:t>
            </a:r>
            <a:r>
              <a:rPr dirty="0" sz="1950" spc="2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-10">
                <a:solidFill>
                  <a:srgbClr val="3E231A"/>
                </a:solidFill>
                <a:latin typeface="Arial Narrow"/>
                <a:cs typeface="Arial Narrow"/>
              </a:rPr>
              <a:t>bulunur.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Bizim</a:t>
            </a:r>
            <a:r>
              <a:rPr dirty="0" sz="27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-75">
                <a:solidFill>
                  <a:srgbClr val="3E231A"/>
                </a:solidFill>
                <a:latin typeface="Arial Narrow"/>
                <a:cs typeface="Arial Narrow"/>
              </a:rPr>
              <a:t>dı</a:t>
            </a:r>
            <a:r>
              <a:rPr dirty="0" sz="2700" spc="-75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700" spc="-75">
                <a:solidFill>
                  <a:srgbClr val="3E231A"/>
                </a:solidFill>
                <a:latin typeface="Arial Narrow"/>
                <a:cs typeface="Arial Narrow"/>
              </a:rPr>
              <a:t>ımızda</a:t>
            </a:r>
            <a:r>
              <a:rPr dirty="0" sz="27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6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7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dünya</a:t>
            </a:r>
            <a:r>
              <a:rPr dirty="0" sz="27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65">
                <a:solidFill>
                  <a:srgbClr val="3E231A"/>
                </a:solidFill>
                <a:latin typeface="Arial Narrow"/>
                <a:cs typeface="Arial Narrow"/>
              </a:rPr>
              <a:t>var</a:t>
            </a:r>
            <a:r>
              <a:rPr dirty="0" sz="27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-10">
                <a:solidFill>
                  <a:srgbClr val="3E231A"/>
                </a:solidFill>
                <a:latin typeface="Arial Narrow"/>
                <a:cs typeface="Arial Narrow"/>
              </a:rPr>
              <a:t>mıdır?</a:t>
            </a:r>
            <a:endParaRPr sz="2700">
              <a:latin typeface="Arial Narrow"/>
              <a:cs typeface="Arial Narrow"/>
            </a:endParaRPr>
          </a:p>
          <a:p>
            <a:pPr marL="482600">
              <a:lnSpc>
                <a:spcPct val="100000"/>
              </a:lnSpc>
              <a:spcBef>
                <a:spcPts val="3360"/>
              </a:spcBef>
            </a:pP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Akıl,</a:t>
            </a:r>
            <a:r>
              <a:rPr dirty="0" sz="270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ruh,</a:t>
            </a:r>
            <a:r>
              <a:rPr dirty="0" sz="2700" spc="1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re-</a:t>
            </a:r>
            <a:r>
              <a:rPr dirty="0" sz="2700" spc="50">
                <a:solidFill>
                  <a:srgbClr val="3E231A"/>
                </a:solidFill>
                <a:latin typeface="Arial Narrow"/>
                <a:cs typeface="Arial Narrow"/>
              </a:rPr>
              <a:t>enkarnasyon</a:t>
            </a:r>
            <a:r>
              <a:rPr dirty="0" sz="2700" spc="1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65">
                <a:solidFill>
                  <a:srgbClr val="3E231A"/>
                </a:solidFill>
                <a:latin typeface="Arial Narrow"/>
                <a:cs typeface="Arial Narrow"/>
              </a:rPr>
              <a:t>var</a:t>
            </a:r>
            <a:r>
              <a:rPr dirty="0" sz="2700" spc="1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mıdır?</a:t>
            </a:r>
            <a:r>
              <a:rPr dirty="0" sz="270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Yok</a:t>
            </a:r>
            <a:r>
              <a:rPr dirty="0" sz="2700" spc="1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70">
                <a:solidFill>
                  <a:srgbClr val="3E231A"/>
                </a:solidFill>
                <a:latin typeface="Arial Narrow"/>
                <a:cs typeface="Arial Narrow"/>
              </a:rPr>
              <a:t>mudur?</a:t>
            </a:r>
            <a:endParaRPr sz="2700">
              <a:latin typeface="Arial Narrow"/>
              <a:cs typeface="Arial Narrow"/>
            </a:endParaRPr>
          </a:p>
        </p:txBody>
      </p:sp>
      <p:sp>
        <p:nvSpPr>
          <p:cNvPr id="12" name="object 1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3300" y="1206500"/>
            <a:ext cx="8458835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 spc="-415"/>
              <a:t>F</a:t>
            </a:r>
            <a:r>
              <a:rPr dirty="0" sz="7200" spc="60"/>
              <a:t>e</a:t>
            </a:r>
            <a:r>
              <a:rPr dirty="0" sz="7200" spc="-200"/>
              <a:t>l</a:t>
            </a:r>
            <a:r>
              <a:rPr dirty="0" sz="7200" spc="-75"/>
              <a:t>s</a:t>
            </a:r>
            <a:r>
              <a:rPr dirty="0" sz="7200" spc="-260"/>
              <a:t>e</a:t>
            </a:r>
            <a:r>
              <a:rPr dirty="0" sz="7200" spc="-285"/>
              <a:t>f</a:t>
            </a:r>
            <a:r>
              <a:rPr dirty="0" sz="7200" spc="60"/>
              <a:t>e</a:t>
            </a:r>
            <a:r>
              <a:rPr dirty="0" sz="7200" spc="200"/>
              <a:t>n</a:t>
            </a:r>
            <a:r>
              <a:rPr dirty="0" sz="7200" spc="50"/>
              <a:t>i</a:t>
            </a:r>
            <a:r>
              <a:rPr dirty="0" sz="7200" spc="60"/>
              <a:t>n</a:t>
            </a:r>
            <a:r>
              <a:rPr dirty="0" sz="7200" spc="130"/>
              <a:t> </a:t>
            </a:r>
            <a:r>
              <a:rPr dirty="0" sz="7200"/>
              <a:t>Alanları</a:t>
            </a:r>
            <a:r>
              <a:rPr dirty="0" sz="7200" spc="135"/>
              <a:t> </a:t>
            </a:r>
            <a:r>
              <a:rPr dirty="0" sz="2700"/>
              <a:t>(B.</a:t>
            </a:r>
            <a:r>
              <a:rPr dirty="0" sz="2700" spc="50"/>
              <a:t> </a:t>
            </a:r>
            <a:r>
              <a:rPr dirty="0" sz="2700" spc="-10"/>
              <a:t>Epistemeloji)</a:t>
            </a:r>
            <a:endParaRPr sz="27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3719346"/>
            <a:ext cx="226228" cy="19304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0798" y="4887746"/>
            <a:ext cx="226228" cy="193041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1778000" y="3606800"/>
            <a:ext cx="9137650" cy="3347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Bilgi</a:t>
            </a:r>
            <a:r>
              <a:rPr dirty="0" sz="38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45">
                <a:solidFill>
                  <a:srgbClr val="3E231A"/>
                </a:solidFill>
                <a:latin typeface="Arial Narrow"/>
                <a:cs typeface="Arial Narrow"/>
              </a:rPr>
              <a:t>Felsefesi</a:t>
            </a:r>
            <a:r>
              <a:rPr dirty="0" sz="38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(Epistemoloji)</a:t>
            </a:r>
            <a:endParaRPr sz="3800">
              <a:latin typeface="Arial Narrow"/>
              <a:cs typeface="Arial Narrow"/>
            </a:endParaRPr>
          </a:p>
          <a:p>
            <a:pPr marL="12700" marR="5080">
              <a:lnSpc>
                <a:spcPct val="136000"/>
              </a:lnSpc>
              <a:spcBef>
                <a:spcPts val="2995"/>
              </a:spcBef>
            </a:pP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Bilginin</a:t>
            </a:r>
            <a:r>
              <a:rPr dirty="0" sz="3800" spc="1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ne</a:t>
            </a:r>
            <a:r>
              <a:rPr dirty="0" sz="3800" spc="1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65">
                <a:solidFill>
                  <a:srgbClr val="3E231A"/>
                </a:solidFill>
                <a:latin typeface="Arial Narrow"/>
                <a:cs typeface="Arial Narrow"/>
              </a:rPr>
              <a:t>oldu</a:t>
            </a:r>
            <a:r>
              <a:rPr dirty="0" sz="3800" spc="-6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 spc="-65">
                <a:solidFill>
                  <a:srgbClr val="3E231A"/>
                </a:solidFill>
                <a:latin typeface="Arial Narrow"/>
                <a:cs typeface="Arial Narrow"/>
              </a:rPr>
              <a:t>u</a:t>
            </a:r>
            <a:r>
              <a:rPr dirty="0" sz="3800" spc="1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20">
                <a:solidFill>
                  <a:srgbClr val="3E231A"/>
                </a:solidFill>
                <a:latin typeface="Arial Narrow"/>
                <a:cs typeface="Arial Narrow"/>
              </a:rPr>
              <a:t>(özne-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nesne</a:t>
            </a:r>
            <a:r>
              <a:rPr dirty="0" sz="3800" spc="1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ili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kisi),</a:t>
            </a:r>
            <a:r>
              <a:rPr dirty="0" sz="3800" spc="1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bilginin </a:t>
            </a:r>
            <a:r>
              <a:rPr dirty="0" sz="3800" spc="-80">
                <a:solidFill>
                  <a:srgbClr val="3E231A"/>
                </a:solidFill>
                <a:latin typeface="Arial Narrow"/>
                <a:cs typeface="Arial Narrow"/>
              </a:rPr>
              <a:t>muhtevası,</a:t>
            </a:r>
            <a:r>
              <a:rPr dirty="0" sz="3800" spc="-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ru</a:t>
            </a:r>
            <a:r>
              <a:rPr dirty="0" sz="3800" spc="-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bilginin</a:t>
            </a:r>
            <a:r>
              <a:rPr dirty="0" sz="3800" spc="-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30">
                <a:solidFill>
                  <a:srgbClr val="3E231A"/>
                </a:solidFill>
                <a:latin typeface="Arial Narrow"/>
                <a:cs typeface="Arial Narrow"/>
              </a:rPr>
              <a:t>mümkün</a:t>
            </a:r>
            <a:r>
              <a:rPr dirty="0" sz="3800" spc="-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olup</a:t>
            </a:r>
            <a:r>
              <a:rPr dirty="0" sz="3800" spc="-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40">
                <a:solidFill>
                  <a:srgbClr val="3E231A"/>
                </a:solidFill>
                <a:latin typeface="Arial Narrow"/>
                <a:cs typeface="Arial Narrow"/>
              </a:rPr>
              <a:t>olmadı</a:t>
            </a:r>
            <a:r>
              <a:rPr dirty="0" sz="3800" spc="-14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 spc="-140">
                <a:solidFill>
                  <a:srgbClr val="3E231A"/>
                </a:solidFill>
                <a:latin typeface="Arial Narrow"/>
                <a:cs typeface="Arial Narrow"/>
              </a:rPr>
              <a:t>ını</a:t>
            </a:r>
            <a:r>
              <a:rPr dirty="0" sz="3800" spc="-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25">
                <a:solidFill>
                  <a:srgbClr val="3E231A"/>
                </a:solidFill>
                <a:latin typeface="Arial Narrow"/>
                <a:cs typeface="Arial Narrow"/>
              </a:rPr>
              <a:t>ve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bilginin</a:t>
            </a:r>
            <a:r>
              <a:rPr dirty="0" sz="380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55">
                <a:solidFill>
                  <a:srgbClr val="3E231A"/>
                </a:solidFill>
                <a:latin typeface="Arial Narrow"/>
                <a:cs typeface="Arial Narrow"/>
              </a:rPr>
              <a:t>kayna</a:t>
            </a:r>
            <a:r>
              <a:rPr dirty="0" sz="3800" spc="-5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 spc="-55">
                <a:solidFill>
                  <a:srgbClr val="3E231A"/>
                </a:solidFill>
                <a:latin typeface="Arial Narrow"/>
                <a:cs typeface="Arial Narrow"/>
              </a:rPr>
              <a:t>ının</a:t>
            </a:r>
            <a:r>
              <a:rPr dirty="0" sz="38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ne</a:t>
            </a:r>
            <a:r>
              <a:rPr dirty="0" sz="38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55">
                <a:solidFill>
                  <a:srgbClr val="3E231A"/>
                </a:solidFill>
                <a:latin typeface="Arial Narrow"/>
                <a:cs typeface="Arial Narrow"/>
              </a:rPr>
              <a:t>oldu</a:t>
            </a:r>
            <a:r>
              <a:rPr dirty="0" sz="3800" spc="-5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 spc="-55">
                <a:solidFill>
                  <a:srgbClr val="3E231A"/>
                </a:solidFill>
                <a:latin typeface="Arial Narrow"/>
                <a:cs typeface="Arial Narrow"/>
              </a:rPr>
              <a:t>u</a:t>
            </a:r>
            <a:r>
              <a:rPr dirty="0" sz="38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40">
                <a:solidFill>
                  <a:srgbClr val="3E231A"/>
                </a:solidFill>
                <a:latin typeface="Arial Narrow"/>
                <a:cs typeface="Arial Narrow"/>
              </a:rPr>
              <a:t>konularını</a:t>
            </a:r>
            <a:r>
              <a:rPr dirty="0" sz="38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ara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tırır.</a:t>
            </a:r>
            <a:r>
              <a:rPr dirty="0" sz="38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195">
                <a:solidFill>
                  <a:srgbClr val="3E231A"/>
                </a:solidFill>
                <a:latin typeface="Arial Narrow"/>
                <a:cs typeface="Arial Narrow"/>
              </a:rPr>
              <a:t>%</a:t>
            </a:r>
            <a:endParaRPr sz="3800">
              <a:latin typeface="Arial Narrow"/>
              <a:cs typeface="Arial Narrow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3300" y="1206500"/>
            <a:ext cx="8458835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 spc="-415"/>
              <a:t>F</a:t>
            </a:r>
            <a:r>
              <a:rPr dirty="0" sz="7200" spc="60"/>
              <a:t>e</a:t>
            </a:r>
            <a:r>
              <a:rPr dirty="0" sz="7200" spc="-200"/>
              <a:t>l</a:t>
            </a:r>
            <a:r>
              <a:rPr dirty="0" sz="7200" spc="-75"/>
              <a:t>s</a:t>
            </a:r>
            <a:r>
              <a:rPr dirty="0" sz="7200" spc="-260"/>
              <a:t>e</a:t>
            </a:r>
            <a:r>
              <a:rPr dirty="0" sz="7200" spc="-285"/>
              <a:t>f</a:t>
            </a:r>
            <a:r>
              <a:rPr dirty="0" sz="7200" spc="60"/>
              <a:t>e</a:t>
            </a:r>
            <a:r>
              <a:rPr dirty="0" sz="7200" spc="200"/>
              <a:t>n</a:t>
            </a:r>
            <a:r>
              <a:rPr dirty="0" sz="7200" spc="50"/>
              <a:t>i</a:t>
            </a:r>
            <a:r>
              <a:rPr dirty="0" sz="7200" spc="60"/>
              <a:t>n</a:t>
            </a:r>
            <a:r>
              <a:rPr dirty="0" sz="7200" spc="130"/>
              <a:t> </a:t>
            </a:r>
            <a:r>
              <a:rPr dirty="0" sz="7200"/>
              <a:t>Alanları</a:t>
            </a:r>
            <a:r>
              <a:rPr dirty="0" sz="7200" spc="135"/>
              <a:t> </a:t>
            </a:r>
            <a:r>
              <a:rPr dirty="0" sz="2700"/>
              <a:t>(B.</a:t>
            </a:r>
            <a:r>
              <a:rPr dirty="0" sz="2700" spc="50"/>
              <a:t> </a:t>
            </a:r>
            <a:r>
              <a:rPr dirty="0" sz="2700" spc="-10"/>
              <a:t>Epistemeloji)</a:t>
            </a:r>
            <a:endParaRPr sz="27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3091736"/>
            <a:ext cx="196819" cy="167946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90698" y="4096306"/>
            <a:ext cx="196819" cy="167946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90698" y="5100876"/>
            <a:ext cx="196819" cy="167946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90698" y="6105446"/>
            <a:ext cx="196819" cy="167946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90698" y="7110016"/>
            <a:ext cx="196819" cy="167946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90698" y="8114586"/>
            <a:ext cx="196819" cy="167946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1714500" y="2996438"/>
            <a:ext cx="8088630" cy="55460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300">
                <a:solidFill>
                  <a:srgbClr val="3E231A"/>
                </a:solidFill>
                <a:latin typeface="Arial Narrow"/>
                <a:cs typeface="Arial Narrow"/>
              </a:rPr>
              <a:t>Bilgi</a:t>
            </a:r>
            <a:r>
              <a:rPr dirty="0" sz="33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>
                <a:solidFill>
                  <a:srgbClr val="3E231A"/>
                </a:solidFill>
                <a:latin typeface="Arial Narrow"/>
                <a:cs typeface="Arial Narrow"/>
              </a:rPr>
              <a:t>sorunu</a:t>
            </a:r>
            <a:r>
              <a:rPr dirty="0" sz="330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330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>
                <a:solidFill>
                  <a:srgbClr val="3E231A"/>
                </a:solidFill>
                <a:latin typeface="Arial Narrow"/>
                <a:cs typeface="Arial Narrow"/>
              </a:rPr>
              <a:t>ilgili</a:t>
            </a:r>
            <a:r>
              <a:rPr dirty="0" sz="330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 spc="-45">
                <a:solidFill>
                  <a:srgbClr val="3E231A"/>
                </a:solidFill>
                <a:latin typeface="Arial Narrow"/>
                <a:cs typeface="Arial Narrow"/>
              </a:rPr>
              <a:t>bazı</a:t>
            </a:r>
            <a:r>
              <a:rPr dirty="0" sz="3300" spc="50">
                <a:solidFill>
                  <a:srgbClr val="3E231A"/>
                </a:solidFill>
                <a:latin typeface="Arial Narrow"/>
                <a:cs typeface="Arial Narrow"/>
              </a:rPr>
              <a:t> sorular </a:t>
            </a:r>
            <a:r>
              <a:rPr dirty="0" sz="33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300">
                <a:solidFill>
                  <a:srgbClr val="3E231A"/>
                </a:solidFill>
                <a:latin typeface="Arial Narrow"/>
                <a:cs typeface="Arial Narrow"/>
              </a:rPr>
              <a:t>öyle</a:t>
            </a:r>
            <a:r>
              <a:rPr dirty="0" sz="330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>
                <a:solidFill>
                  <a:srgbClr val="3E231A"/>
                </a:solidFill>
                <a:latin typeface="Arial Narrow"/>
                <a:cs typeface="Arial Narrow"/>
              </a:rPr>
              <a:t>ifade</a:t>
            </a:r>
            <a:r>
              <a:rPr dirty="0" sz="330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 spc="-10">
                <a:solidFill>
                  <a:srgbClr val="3E231A"/>
                </a:solidFill>
                <a:latin typeface="Arial Narrow"/>
                <a:cs typeface="Arial Narrow"/>
              </a:rPr>
              <a:t>edilebilir.</a:t>
            </a:r>
            <a:endParaRPr sz="3300">
              <a:latin typeface="Arial Narrow"/>
              <a:cs typeface="Arial Narrow"/>
            </a:endParaRPr>
          </a:p>
          <a:p>
            <a:pPr marL="482600">
              <a:lnSpc>
                <a:spcPct val="100000"/>
              </a:lnSpc>
              <a:spcBef>
                <a:spcPts val="3940"/>
              </a:spcBef>
            </a:pPr>
            <a:r>
              <a:rPr dirty="0" sz="3300">
                <a:solidFill>
                  <a:srgbClr val="3E231A"/>
                </a:solidFill>
                <a:latin typeface="Arial Narrow"/>
                <a:cs typeface="Arial Narrow"/>
              </a:rPr>
              <a:t>Bilgi</a:t>
            </a:r>
            <a:r>
              <a:rPr dirty="0" sz="3300" spc="3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 spc="105">
                <a:solidFill>
                  <a:srgbClr val="3E231A"/>
                </a:solidFill>
                <a:latin typeface="Arial Narrow"/>
                <a:cs typeface="Arial Narrow"/>
              </a:rPr>
              <a:t>nedir?</a:t>
            </a:r>
            <a:endParaRPr sz="3300">
              <a:latin typeface="Arial Narrow"/>
              <a:cs typeface="Arial Narrow"/>
            </a:endParaRPr>
          </a:p>
          <a:p>
            <a:pPr marL="482600" marR="2726690">
              <a:lnSpc>
                <a:spcPct val="199500"/>
              </a:lnSpc>
            </a:pPr>
            <a:r>
              <a:rPr dirty="0" sz="3300">
                <a:solidFill>
                  <a:srgbClr val="3E231A"/>
                </a:solidFill>
                <a:latin typeface="Arial Narrow"/>
                <a:cs typeface="Arial Narrow"/>
              </a:rPr>
              <a:t>Bilginin</a:t>
            </a:r>
            <a:r>
              <a:rPr dirty="0" sz="330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 spc="-20">
                <a:solidFill>
                  <a:srgbClr val="3E231A"/>
                </a:solidFill>
                <a:latin typeface="Arial Narrow"/>
                <a:cs typeface="Arial Narrow"/>
              </a:rPr>
              <a:t>kayna</a:t>
            </a:r>
            <a:r>
              <a:rPr dirty="0" sz="3300" spc="-2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300" spc="-2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33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 spc="55">
                <a:solidFill>
                  <a:srgbClr val="3E231A"/>
                </a:solidFill>
                <a:latin typeface="Arial Narrow"/>
                <a:cs typeface="Arial Narrow"/>
              </a:rPr>
              <a:t>neresidir? </a:t>
            </a:r>
            <a:r>
              <a:rPr dirty="0" sz="3300">
                <a:solidFill>
                  <a:srgbClr val="3E231A"/>
                </a:solidFill>
                <a:latin typeface="Arial Narrow"/>
                <a:cs typeface="Arial Narrow"/>
              </a:rPr>
              <a:t>Bilgiyi</a:t>
            </a:r>
            <a:r>
              <a:rPr dirty="0" sz="3300" spc="1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>
                <a:solidFill>
                  <a:srgbClr val="3E231A"/>
                </a:solidFill>
                <a:latin typeface="Arial Narrow"/>
                <a:cs typeface="Arial Narrow"/>
              </a:rPr>
              <a:t>bilgi</a:t>
            </a:r>
            <a:r>
              <a:rPr dirty="0" sz="3300" spc="2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>
                <a:solidFill>
                  <a:srgbClr val="3E231A"/>
                </a:solidFill>
                <a:latin typeface="Arial Narrow"/>
                <a:cs typeface="Arial Narrow"/>
              </a:rPr>
              <a:t>yapan</a:t>
            </a:r>
            <a:r>
              <a:rPr dirty="0" sz="3300" spc="2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>
                <a:solidFill>
                  <a:srgbClr val="3E231A"/>
                </a:solidFill>
                <a:latin typeface="Arial Narrow"/>
                <a:cs typeface="Arial Narrow"/>
              </a:rPr>
              <a:t>unsur</a:t>
            </a:r>
            <a:r>
              <a:rPr dirty="0" sz="3300" spc="2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 spc="105">
                <a:solidFill>
                  <a:srgbClr val="3E231A"/>
                </a:solidFill>
                <a:latin typeface="Arial Narrow"/>
                <a:cs typeface="Arial Narrow"/>
              </a:rPr>
              <a:t>nedir? </a:t>
            </a:r>
            <a:r>
              <a:rPr dirty="0" sz="330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3300">
                <a:solidFill>
                  <a:srgbClr val="3E231A"/>
                </a:solidFill>
                <a:latin typeface="Arial Narrow"/>
                <a:cs typeface="Arial Narrow"/>
              </a:rPr>
              <a:t>nsan bilebilir</a:t>
            </a:r>
            <a:r>
              <a:rPr dirty="0" sz="330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 spc="135">
                <a:solidFill>
                  <a:srgbClr val="3E231A"/>
                </a:solidFill>
                <a:latin typeface="Arial Narrow"/>
                <a:cs typeface="Arial Narrow"/>
              </a:rPr>
              <a:t>mi?</a:t>
            </a:r>
            <a:endParaRPr sz="3300">
              <a:latin typeface="Arial Narrow"/>
              <a:cs typeface="Arial Narrow"/>
            </a:endParaRPr>
          </a:p>
          <a:p>
            <a:pPr marL="482600">
              <a:lnSpc>
                <a:spcPct val="100000"/>
              </a:lnSpc>
              <a:spcBef>
                <a:spcPts val="3940"/>
              </a:spcBef>
              <a:tabLst>
                <a:tab pos="6553834" algn="l"/>
              </a:tabLst>
            </a:pPr>
            <a:r>
              <a:rPr dirty="0" sz="3300" spc="100">
                <a:solidFill>
                  <a:srgbClr val="3E231A"/>
                </a:solidFill>
                <a:latin typeface="Arial Narrow"/>
                <a:cs typeface="Arial Narrow"/>
              </a:rPr>
              <a:t>Zihin</a:t>
            </a:r>
            <a:r>
              <a:rPr dirty="0" sz="330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30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>
                <a:solidFill>
                  <a:srgbClr val="3E231A"/>
                </a:solidFill>
                <a:latin typeface="Arial Narrow"/>
                <a:cs typeface="Arial Narrow"/>
              </a:rPr>
              <a:t>bilgi</a:t>
            </a:r>
            <a:r>
              <a:rPr dirty="0" sz="330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 spc="-10">
                <a:solidFill>
                  <a:srgbClr val="3E231A"/>
                </a:solidFill>
                <a:latin typeface="Arial Narrow"/>
                <a:cs typeface="Arial Narrow"/>
              </a:rPr>
              <a:t>problemi</a:t>
            </a:r>
            <a:r>
              <a:rPr dirty="0" sz="330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 spc="-10">
                <a:solidFill>
                  <a:srgbClr val="3E231A"/>
                </a:solidFill>
                <a:latin typeface="Arial Narrow"/>
                <a:cs typeface="Arial Narrow"/>
              </a:rPr>
              <a:t>nasıl</a:t>
            </a:r>
            <a:r>
              <a:rPr dirty="0" sz="330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300" spc="-10">
                <a:solidFill>
                  <a:srgbClr val="3E231A"/>
                </a:solidFill>
                <a:latin typeface="Arial Narrow"/>
                <a:cs typeface="Arial Narrow"/>
              </a:rPr>
              <a:t>anla</a:t>
            </a:r>
            <a:r>
              <a:rPr dirty="0" sz="33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300" spc="-10">
                <a:solidFill>
                  <a:srgbClr val="3E231A"/>
                </a:solidFill>
                <a:latin typeface="Arial Narrow"/>
                <a:cs typeface="Arial Narrow"/>
              </a:rPr>
              <a:t>ılmalı</a:t>
            </a:r>
            <a:r>
              <a:rPr dirty="0" sz="3300">
                <a:solidFill>
                  <a:srgbClr val="3E231A"/>
                </a:solidFill>
                <a:latin typeface="Arial Narrow"/>
                <a:cs typeface="Arial Narrow"/>
              </a:rPr>
              <a:t>	</a:t>
            </a:r>
            <a:r>
              <a:rPr dirty="0" sz="3300" spc="-25">
                <a:solidFill>
                  <a:srgbClr val="3E231A"/>
                </a:solidFill>
                <a:latin typeface="Arial Narrow"/>
                <a:cs typeface="Arial Narrow"/>
              </a:rPr>
              <a:t>vs</a:t>
            </a:r>
            <a:endParaRPr sz="3300">
              <a:latin typeface="Arial Narrow"/>
              <a:cs typeface="Arial Narrow"/>
            </a:endParaRPr>
          </a:p>
        </p:txBody>
      </p:sp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3000" y="1206500"/>
            <a:ext cx="8173084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 spc="-415"/>
              <a:t>F</a:t>
            </a:r>
            <a:r>
              <a:rPr dirty="0" sz="7200" spc="60"/>
              <a:t>e</a:t>
            </a:r>
            <a:r>
              <a:rPr dirty="0" sz="7200" spc="-200"/>
              <a:t>l</a:t>
            </a:r>
            <a:r>
              <a:rPr dirty="0" sz="7200" spc="-75"/>
              <a:t>s</a:t>
            </a:r>
            <a:r>
              <a:rPr dirty="0" sz="7200" spc="-260"/>
              <a:t>e</a:t>
            </a:r>
            <a:r>
              <a:rPr dirty="0" sz="7200" spc="-285"/>
              <a:t>f</a:t>
            </a:r>
            <a:r>
              <a:rPr dirty="0" sz="7200" spc="60"/>
              <a:t>e</a:t>
            </a:r>
            <a:r>
              <a:rPr dirty="0" sz="7200" spc="200"/>
              <a:t>n</a:t>
            </a:r>
            <a:r>
              <a:rPr dirty="0" sz="7200" spc="50"/>
              <a:t>i</a:t>
            </a:r>
            <a:r>
              <a:rPr dirty="0" sz="7200" spc="60"/>
              <a:t>n</a:t>
            </a:r>
            <a:r>
              <a:rPr dirty="0" sz="7200" spc="50"/>
              <a:t> </a:t>
            </a:r>
            <a:r>
              <a:rPr dirty="0" sz="7200"/>
              <a:t>Alanları</a:t>
            </a:r>
            <a:r>
              <a:rPr dirty="0" sz="7200" spc="55"/>
              <a:t> </a:t>
            </a:r>
            <a:r>
              <a:rPr dirty="0" sz="2700" spc="-10"/>
              <a:t>(C.</a:t>
            </a:r>
            <a:r>
              <a:rPr dirty="0" sz="2700" spc="20"/>
              <a:t> </a:t>
            </a:r>
            <a:r>
              <a:rPr dirty="0" sz="2700" spc="-10"/>
              <a:t>Aksiyoloji)</a:t>
            </a:r>
            <a:endParaRPr sz="27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7508" y="3485255"/>
            <a:ext cx="226228" cy="19304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27508" y="7015856"/>
            <a:ext cx="226228" cy="193041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1485900" y="3157220"/>
            <a:ext cx="10462895" cy="5130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36000"/>
              </a:lnSpc>
              <a:spcBef>
                <a:spcPts val="95"/>
              </a:spcBef>
              <a:tabLst>
                <a:tab pos="8090534" algn="l"/>
              </a:tabLst>
            </a:pP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erler</a:t>
            </a:r>
            <a:r>
              <a:rPr dirty="0" sz="380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Sorunu</a:t>
            </a:r>
            <a:r>
              <a:rPr dirty="0" sz="380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(De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erler</a:t>
            </a:r>
            <a:r>
              <a:rPr dirty="0" sz="380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Ö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retisi,</a:t>
            </a:r>
            <a:r>
              <a:rPr dirty="0" sz="380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axiology)</a:t>
            </a:r>
            <a:r>
              <a:rPr dirty="0" sz="380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80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erler,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er ö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retisi bilimi, felsefesi olarak</a:t>
            </a:r>
            <a:r>
              <a:rPr dirty="0" sz="380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da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ifadelendirilebilecek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olan</a:t>
            </a:r>
            <a:r>
              <a:rPr dirty="0" sz="380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aksiyoloji</a:t>
            </a:r>
            <a:r>
              <a:rPr dirty="0" sz="38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80">
                <a:solidFill>
                  <a:srgbClr val="3E231A"/>
                </a:solidFill>
                <a:latin typeface="Arial Narrow"/>
                <a:cs typeface="Arial Narrow"/>
              </a:rPr>
              <a:t>Wilhelm</a:t>
            </a:r>
            <a:r>
              <a:rPr dirty="0" sz="38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20">
                <a:solidFill>
                  <a:srgbClr val="3E231A"/>
                </a:solidFill>
                <a:latin typeface="Arial Narrow"/>
                <a:cs typeface="Arial Narrow"/>
              </a:rPr>
              <a:t>Windelband</a:t>
            </a:r>
            <a:r>
              <a:rPr dirty="0" sz="38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145">
                <a:solidFill>
                  <a:srgbClr val="3E231A"/>
                </a:solidFill>
                <a:latin typeface="Arial Narrow"/>
                <a:cs typeface="Arial Narrow"/>
              </a:rPr>
              <a:t>(1848-</a:t>
            </a:r>
            <a:r>
              <a:rPr dirty="0" sz="2700" spc="-10">
                <a:solidFill>
                  <a:srgbClr val="3E231A"/>
                </a:solidFill>
                <a:latin typeface="Arial Narrow"/>
                <a:cs typeface="Arial Narrow"/>
              </a:rPr>
              <a:t>1915)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	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tarafından kurulmu</a:t>
            </a:r>
            <a:r>
              <a:rPr dirty="0" sz="38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tur.</a:t>
            </a:r>
            <a:endParaRPr sz="3800">
              <a:latin typeface="Arial Narrow"/>
              <a:cs typeface="Arial Narrow"/>
            </a:endParaRPr>
          </a:p>
          <a:p>
            <a:pPr marL="12700" marR="234315">
              <a:lnSpc>
                <a:spcPct val="136000"/>
              </a:lnSpc>
              <a:spcBef>
                <a:spcPts val="3000"/>
              </a:spcBef>
              <a:tabLst>
                <a:tab pos="3978275" algn="l"/>
              </a:tabLst>
            </a:pPr>
            <a:r>
              <a:rPr dirty="0" sz="3800" spc="-30">
                <a:solidFill>
                  <a:srgbClr val="3E231A"/>
                </a:solidFill>
                <a:latin typeface="Arial Narrow"/>
                <a:cs typeface="Arial Narrow"/>
              </a:rPr>
              <a:t>Kayna</a:t>
            </a:r>
            <a:r>
              <a:rPr dirty="0" sz="3800" spc="-3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 spc="-30">
                <a:solidFill>
                  <a:srgbClr val="3E231A"/>
                </a:solidFill>
                <a:latin typeface="Arial Narrow"/>
                <a:cs typeface="Arial Narrow"/>
              </a:rPr>
              <a:t>ını</a:t>
            </a:r>
            <a:r>
              <a:rPr dirty="0" sz="380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150">
                <a:solidFill>
                  <a:srgbClr val="3E231A"/>
                </a:solidFill>
                <a:latin typeface="Arial Narrow"/>
                <a:cs typeface="Arial Narrow"/>
              </a:rPr>
              <a:t>Kant</a:t>
            </a:r>
            <a:r>
              <a:rPr dirty="0" sz="38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felsefesinde</a:t>
            </a:r>
            <a:r>
              <a:rPr dirty="0" sz="38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bulan</a:t>
            </a:r>
            <a:r>
              <a:rPr dirty="0" sz="380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aksiyoloji</a:t>
            </a:r>
            <a:r>
              <a:rPr dirty="0" sz="38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ontolojiye</a:t>
            </a:r>
            <a:r>
              <a:rPr dirty="0" sz="38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25">
                <a:solidFill>
                  <a:srgbClr val="3E231A"/>
                </a:solidFill>
                <a:latin typeface="Arial Narrow"/>
                <a:cs typeface="Arial Narrow"/>
              </a:rPr>
              <a:t>ve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sansüalizme</a:t>
            </a:r>
            <a:r>
              <a:rPr dirty="0" sz="3800" spc="-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kar</a:t>
            </a:r>
            <a:r>
              <a:rPr dirty="0" sz="38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ıdır.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	</a:t>
            </a:r>
            <a:r>
              <a:rPr dirty="0" sz="3800" spc="195">
                <a:solidFill>
                  <a:srgbClr val="3E231A"/>
                </a:solidFill>
                <a:latin typeface="Arial Narrow"/>
                <a:cs typeface="Arial Narrow"/>
              </a:rPr>
              <a:t>%</a:t>
            </a:r>
            <a:endParaRPr sz="3800">
              <a:latin typeface="Arial Narrow"/>
              <a:cs typeface="Arial Narrow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3000" y="927100"/>
            <a:ext cx="8173084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 spc="-415"/>
              <a:t>F</a:t>
            </a:r>
            <a:r>
              <a:rPr dirty="0" sz="7200" spc="60"/>
              <a:t>e</a:t>
            </a:r>
            <a:r>
              <a:rPr dirty="0" sz="7200" spc="-200"/>
              <a:t>l</a:t>
            </a:r>
            <a:r>
              <a:rPr dirty="0" sz="7200" spc="-75"/>
              <a:t>s</a:t>
            </a:r>
            <a:r>
              <a:rPr dirty="0" sz="7200" spc="-260"/>
              <a:t>e</a:t>
            </a:r>
            <a:r>
              <a:rPr dirty="0" sz="7200" spc="-285"/>
              <a:t>f</a:t>
            </a:r>
            <a:r>
              <a:rPr dirty="0" sz="7200" spc="60"/>
              <a:t>e</a:t>
            </a:r>
            <a:r>
              <a:rPr dirty="0" sz="7200" spc="200"/>
              <a:t>n</a:t>
            </a:r>
            <a:r>
              <a:rPr dirty="0" sz="7200" spc="50"/>
              <a:t>i</a:t>
            </a:r>
            <a:r>
              <a:rPr dirty="0" sz="7200" spc="60"/>
              <a:t>n</a:t>
            </a:r>
            <a:r>
              <a:rPr dirty="0" sz="7200" spc="50"/>
              <a:t> </a:t>
            </a:r>
            <a:r>
              <a:rPr dirty="0" sz="7200"/>
              <a:t>Alanları</a:t>
            </a:r>
            <a:r>
              <a:rPr dirty="0" sz="7200" spc="55"/>
              <a:t> </a:t>
            </a:r>
            <a:r>
              <a:rPr dirty="0" sz="2700" spc="-10"/>
              <a:t>(C.</a:t>
            </a:r>
            <a:r>
              <a:rPr dirty="0" sz="2700" spc="20"/>
              <a:t> </a:t>
            </a:r>
            <a:r>
              <a:rPr dirty="0" sz="2700" spc="-10"/>
              <a:t>Aksiyoloji)</a:t>
            </a:r>
            <a:endParaRPr sz="27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2864330"/>
            <a:ext cx="194556" cy="166015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0798" y="4512790"/>
            <a:ext cx="194556" cy="166015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5500849"/>
            <a:ext cx="194556" cy="166015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7149310"/>
            <a:ext cx="194556" cy="166015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714500" y="2610307"/>
            <a:ext cx="10280650" cy="56261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1281430">
              <a:lnSpc>
                <a:spcPct val="133300"/>
              </a:lnSpc>
              <a:spcBef>
                <a:spcPts val="95"/>
              </a:spcBef>
            </a:pPr>
            <a:r>
              <a:rPr dirty="0" sz="3250" spc="45">
                <a:solidFill>
                  <a:srgbClr val="3E231A"/>
                </a:solidFill>
                <a:latin typeface="Arial Narrow"/>
                <a:cs typeface="Arial Narrow"/>
              </a:rPr>
              <a:t>Aksiyolojinin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konusu</a:t>
            </a:r>
            <a:r>
              <a:rPr dirty="0" sz="32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80">
                <a:solidFill>
                  <a:srgbClr val="3E231A"/>
                </a:solidFill>
                <a:latin typeface="Arial Narrow"/>
                <a:cs typeface="Arial Narrow"/>
              </a:rPr>
              <a:t>etik</a:t>
            </a:r>
            <a:r>
              <a:rPr dirty="0" sz="32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(ethics,</a:t>
            </a:r>
            <a:r>
              <a:rPr dirty="0" sz="32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ahlâk</a:t>
            </a:r>
            <a:r>
              <a:rPr dirty="0" sz="32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felsefesi)</a:t>
            </a:r>
            <a:r>
              <a:rPr dirty="0" sz="32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2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-10">
                <a:solidFill>
                  <a:srgbClr val="3E231A"/>
                </a:solidFill>
                <a:latin typeface="Arial Narrow"/>
                <a:cs typeface="Arial Narrow"/>
              </a:rPr>
              <a:t>estetik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(esthetics,</a:t>
            </a:r>
            <a:r>
              <a:rPr dirty="0" sz="32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-10">
                <a:solidFill>
                  <a:srgbClr val="3E231A"/>
                </a:solidFill>
                <a:latin typeface="Arial Narrow"/>
                <a:cs typeface="Arial Narrow"/>
              </a:rPr>
              <a:t>bediiyyât)tir.</a:t>
            </a:r>
            <a:endParaRPr sz="32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3900"/>
              </a:spcBef>
            </a:pPr>
            <a:r>
              <a:rPr dirty="0" sz="3250" spc="165">
                <a:solidFill>
                  <a:srgbClr val="3E231A"/>
                </a:solidFill>
                <a:latin typeface="Arial Narrow"/>
                <a:cs typeface="Arial Narrow"/>
              </a:rPr>
              <a:t>Etik</a:t>
            </a:r>
            <a:r>
              <a:rPr dirty="0" sz="32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eski</a:t>
            </a:r>
            <a:r>
              <a:rPr dirty="0" sz="32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Yunanca</a:t>
            </a:r>
            <a:r>
              <a:rPr dirty="0" sz="32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105">
                <a:solidFill>
                  <a:srgbClr val="3E231A"/>
                </a:solidFill>
                <a:latin typeface="Arial Narrow"/>
                <a:cs typeface="Arial Narrow"/>
              </a:rPr>
              <a:t>“ethos”</a:t>
            </a:r>
            <a:r>
              <a:rPr dirty="0" sz="32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50">
                <a:solidFill>
                  <a:srgbClr val="3E231A"/>
                </a:solidFill>
                <a:latin typeface="Arial Narrow"/>
                <a:cs typeface="Arial Narrow"/>
              </a:rPr>
              <a:t>töre,</a:t>
            </a:r>
            <a:r>
              <a:rPr dirty="0" sz="32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ahlâk</a:t>
            </a:r>
            <a:r>
              <a:rPr dirty="0" sz="32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-20">
                <a:solidFill>
                  <a:srgbClr val="3E231A"/>
                </a:solidFill>
                <a:latin typeface="Arial Narrow"/>
                <a:cs typeface="Arial Narrow"/>
              </a:rPr>
              <a:t>anlamına</a:t>
            </a:r>
            <a:r>
              <a:rPr dirty="0" sz="32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-10">
                <a:solidFill>
                  <a:srgbClr val="3E231A"/>
                </a:solidFill>
                <a:latin typeface="Arial Narrow"/>
                <a:cs typeface="Arial Narrow"/>
              </a:rPr>
              <a:t>gelen</a:t>
            </a:r>
            <a:r>
              <a:rPr dirty="0" sz="32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7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32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-10">
                <a:solidFill>
                  <a:srgbClr val="3E231A"/>
                </a:solidFill>
                <a:latin typeface="Arial Narrow"/>
                <a:cs typeface="Arial Narrow"/>
              </a:rPr>
              <a:t>kelimedir.</a:t>
            </a:r>
            <a:endParaRPr sz="3250">
              <a:latin typeface="Arial Narrow"/>
              <a:cs typeface="Arial Narrow"/>
            </a:endParaRPr>
          </a:p>
          <a:p>
            <a:pPr marL="12700" marR="1655445">
              <a:lnSpc>
                <a:spcPct val="133300"/>
              </a:lnSpc>
              <a:spcBef>
                <a:spcPts val="2500"/>
              </a:spcBef>
            </a:pP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Ahlâkî</a:t>
            </a:r>
            <a:r>
              <a:rPr dirty="0" sz="32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olanın</a:t>
            </a:r>
            <a:r>
              <a:rPr dirty="0" sz="32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özünü</a:t>
            </a:r>
            <a:r>
              <a:rPr dirty="0" sz="32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2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temellerini</a:t>
            </a:r>
            <a:r>
              <a:rPr dirty="0" sz="32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ara</a:t>
            </a:r>
            <a:r>
              <a:rPr dirty="0" sz="32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tıran</a:t>
            </a:r>
            <a:r>
              <a:rPr dirty="0" sz="32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-30">
                <a:solidFill>
                  <a:srgbClr val="3E231A"/>
                </a:solidFill>
                <a:latin typeface="Arial Narrow"/>
                <a:cs typeface="Arial Narrow"/>
              </a:rPr>
              <a:t>bilim.</a:t>
            </a:r>
            <a:r>
              <a:rPr dirty="0" sz="32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-1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3250" spc="-10">
                <a:solidFill>
                  <a:srgbClr val="3E231A"/>
                </a:solidFill>
                <a:latin typeface="Arial Narrow"/>
                <a:cs typeface="Arial Narrow"/>
              </a:rPr>
              <a:t>nsanın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davranı</a:t>
            </a:r>
            <a:r>
              <a:rPr dirty="0" sz="32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ları</a:t>
            </a:r>
            <a:r>
              <a:rPr dirty="0" sz="3250" spc="-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3250" spc="-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ilgili</a:t>
            </a:r>
            <a:r>
              <a:rPr dirty="0" sz="3250" spc="-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-10">
                <a:solidFill>
                  <a:srgbClr val="3E231A"/>
                </a:solidFill>
                <a:latin typeface="Arial Narrow"/>
                <a:cs typeface="Arial Narrow"/>
              </a:rPr>
              <a:t>problemleri</a:t>
            </a:r>
            <a:r>
              <a:rPr dirty="0" sz="3250" spc="-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inceleyen</a:t>
            </a:r>
            <a:r>
              <a:rPr dirty="0" sz="3250" spc="-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felsefe</a:t>
            </a:r>
            <a:r>
              <a:rPr dirty="0" sz="3250" spc="-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-10">
                <a:solidFill>
                  <a:srgbClr val="3E231A"/>
                </a:solidFill>
                <a:latin typeface="Arial Narrow"/>
                <a:cs typeface="Arial Narrow"/>
              </a:rPr>
              <a:t>dalı.</a:t>
            </a:r>
            <a:endParaRPr sz="3250">
              <a:latin typeface="Arial Narrow"/>
              <a:cs typeface="Arial Narrow"/>
            </a:endParaRPr>
          </a:p>
          <a:p>
            <a:pPr marL="12700" marR="447675">
              <a:lnSpc>
                <a:spcPct val="133300"/>
              </a:lnSpc>
              <a:spcBef>
                <a:spcPts val="2605"/>
              </a:spcBef>
            </a:pPr>
            <a:r>
              <a:rPr dirty="0" sz="32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yinin,</a:t>
            </a:r>
            <a:r>
              <a:rPr dirty="0" sz="32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kötünün,</a:t>
            </a:r>
            <a:r>
              <a:rPr dirty="0" sz="32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sorumluluk</a:t>
            </a:r>
            <a:r>
              <a:rPr dirty="0" sz="32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2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-10">
                <a:solidFill>
                  <a:srgbClr val="3E231A"/>
                </a:solidFill>
                <a:latin typeface="Arial Narrow"/>
                <a:cs typeface="Arial Narrow"/>
              </a:rPr>
              <a:t>sorumsuzlu</a:t>
            </a:r>
            <a:r>
              <a:rPr dirty="0" sz="32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250" spc="-10">
                <a:solidFill>
                  <a:srgbClr val="3E231A"/>
                </a:solidFill>
                <a:latin typeface="Arial Narrow"/>
                <a:cs typeface="Arial Narrow"/>
              </a:rPr>
              <a:t>un</a:t>
            </a:r>
            <a:r>
              <a:rPr dirty="0" sz="32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ne</a:t>
            </a:r>
            <a:r>
              <a:rPr dirty="0" sz="32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-40">
                <a:solidFill>
                  <a:srgbClr val="3E231A"/>
                </a:solidFill>
                <a:latin typeface="Arial Narrow"/>
                <a:cs typeface="Arial Narrow"/>
              </a:rPr>
              <a:t>oldu</a:t>
            </a:r>
            <a:r>
              <a:rPr dirty="0" sz="3250" spc="-4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250" spc="-40">
                <a:solidFill>
                  <a:srgbClr val="3E231A"/>
                </a:solidFill>
                <a:latin typeface="Arial Narrow"/>
                <a:cs typeface="Arial Narrow"/>
              </a:rPr>
              <a:t>unu,</a:t>
            </a:r>
            <a:r>
              <a:rPr dirty="0" sz="32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-10">
                <a:solidFill>
                  <a:srgbClr val="3E231A"/>
                </a:solidFill>
                <a:latin typeface="Arial Narrow"/>
                <a:cs typeface="Arial Narrow"/>
              </a:rPr>
              <a:t>iyili</a:t>
            </a:r>
            <a:r>
              <a:rPr dirty="0" sz="32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250" spc="-10">
                <a:solidFill>
                  <a:srgbClr val="3E231A"/>
                </a:solidFill>
                <a:latin typeface="Arial Narrow"/>
                <a:cs typeface="Arial Narrow"/>
              </a:rPr>
              <a:t>i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kötülükten</a:t>
            </a:r>
            <a:r>
              <a:rPr dirty="0" sz="3250" spc="2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neyin</a:t>
            </a:r>
            <a:r>
              <a:rPr dirty="0" sz="3250" spc="2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-100">
                <a:solidFill>
                  <a:srgbClr val="3E231A"/>
                </a:solidFill>
                <a:latin typeface="Arial Narrow"/>
                <a:cs typeface="Arial Narrow"/>
              </a:rPr>
              <a:t>ayırdı</a:t>
            </a:r>
            <a:r>
              <a:rPr dirty="0" sz="3250" spc="-1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250" spc="-100">
                <a:solidFill>
                  <a:srgbClr val="3E231A"/>
                </a:solidFill>
                <a:latin typeface="Arial Narrow"/>
                <a:cs typeface="Arial Narrow"/>
              </a:rPr>
              <a:t>ını</a:t>
            </a:r>
            <a:r>
              <a:rPr dirty="0" sz="3250" spc="2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ara</a:t>
            </a:r>
            <a:r>
              <a:rPr dirty="0" sz="32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tıran</a:t>
            </a:r>
            <a:r>
              <a:rPr dirty="0" sz="3250" spc="2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-10">
                <a:solidFill>
                  <a:srgbClr val="3E231A"/>
                </a:solidFill>
                <a:latin typeface="Arial Narrow"/>
                <a:cs typeface="Arial Narrow"/>
              </a:rPr>
              <a:t>felsefe.</a:t>
            </a:r>
            <a:endParaRPr sz="3250">
              <a:latin typeface="Arial Narrow"/>
              <a:cs typeface="Arial Narrow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3500" y="1335532"/>
            <a:ext cx="10347325" cy="8159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5150"/>
              <a:t>E</a:t>
            </a:r>
            <a:r>
              <a:rPr dirty="0" sz="5150">
                <a:latin typeface="Trebuchet MS"/>
                <a:cs typeface="Trebuchet MS"/>
              </a:rPr>
              <a:t>ğ</a:t>
            </a:r>
            <a:r>
              <a:rPr dirty="0" sz="5150"/>
              <a:t>itim</a:t>
            </a:r>
            <a:r>
              <a:rPr dirty="0" sz="5150" spc="90"/>
              <a:t> </a:t>
            </a:r>
            <a:r>
              <a:rPr dirty="0" sz="5150"/>
              <a:t>ve</a:t>
            </a:r>
            <a:r>
              <a:rPr dirty="0" sz="5150" spc="100"/>
              <a:t> </a:t>
            </a:r>
            <a:r>
              <a:rPr dirty="0" sz="5150"/>
              <a:t>Ö</a:t>
            </a:r>
            <a:r>
              <a:rPr dirty="0" sz="5150">
                <a:latin typeface="Trebuchet MS"/>
                <a:cs typeface="Trebuchet MS"/>
              </a:rPr>
              <a:t>ğ</a:t>
            </a:r>
            <a:r>
              <a:rPr dirty="0" sz="5150"/>
              <a:t>retim</a:t>
            </a:r>
            <a:r>
              <a:rPr dirty="0" sz="5150" spc="100"/>
              <a:t> </a:t>
            </a:r>
            <a:r>
              <a:rPr dirty="0" sz="5150"/>
              <a:t>Kelimelerinin</a:t>
            </a:r>
            <a:r>
              <a:rPr dirty="0" sz="5150" spc="100"/>
              <a:t> </a:t>
            </a:r>
            <a:r>
              <a:rPr dirty="0" sz="5150" spc="60"/>
              <a:t>Etimolojisi</a:t>
            </a:r>
            <a:endParaRPr sz="515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20898" y="2774055"/>
            <a:ext cx="226228" cy="19304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20898" y="3942455"/>
            <a:ext cx="226228" cy="193041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30598" y="5110855"/>
            <a:ext cx="226228" cy="193041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2578100" y="2654300"/>
            <a:ext cx="9156065" cy="2941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itim</a:t>
            </a:r>
            <a:r>
              <a:rPr dirty="0" sz="3800" spc="-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Kelimesi:</a:t>
            </a:r>
            <a:r>
              <a:rPr dirty="0" sz="3800" spc="-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535">
                <a:solidFill>
                  <a:srgbClr val="3E231A"/>
                </a:solidFill>
                <a:latin typeface="Arial Narrow"/>
                <a:cs typeface="Arial Narrow"/>
              </a:rPr>
              <a:t>T</a:t>
            </a:r>
            <a:r>
              <a:rPr dirty="0" sz="3800" spc="60">
                <a:solidFill>
                  <a:srgbClr val="3E231A"/>
                </a:solidFill>
                <a:latin typeface="Arial Narrow"/>
                <a:cs typeface="Arial Narrow"/>
              </a:rPr>
              <a:t>er</a:t>
            </a:r>
            <a:r>
              <a:rPr dirty="0" sz="3800" spc="170">
                <a:solidFill>
                  <a:srgbClr val="3E231A"/>
                </a:solidFill>
                <a:latin typeface="Arial Narrow"/>
                <a:cs typeface="Arial Narrow"/>
              </a:rPr>
              <a:t>b</a:t>
            </a:r>
            <a:r>
              <a:rPr dirty="0" sz="3800" spc="-6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3800" spc="20">
                <a:solidFill>
                  <a:srgbClr val="3E231A"/>
                </a:solidFill>
                <a:latin typeface="Arial Narrow"/>
                <a:cs typeface="Arial Narrow"/>
              </a:rPr>
              <a:t>y</a:t>
            </a:r>
            <a:r>
              <a:rPr dirty="0" sz="3800" spc="60">
                <a:solidFill>
                  <a:srgbClr val="3E231A"/>
                </a:solidFill>
                <a:latin typeface="Arial Narrow"/>
                <a:cs typeface="Arial Narrow"/>
              </a:rPr>
              <a:t>e,</a:t>
            </a:r>
            <a:r>
              <a:rPr dirty="0" sz="3800" spc="-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Education…</a:t>
            </a:r>
            <a:endParaRPr sz="3800">
              <a:latin typeface="Arial Narrow"/>
              <a:cs typeface="Arial Narrow"/>
            </a:endParaRPr>
          </a:p>
          <a:p>
            <a:pPr marL="1549400" marR="5080" indent="-1537335">
              <a:lnSpc>
                <a:spcPts val="9200"/>
              </a:lnSpc>
              <a:spcBef>
                <a:spcPts val="880"/>
              </a:spcBef>
            </a:pP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Ö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retim</a:t>
            </a:r>
            <a:r>
              <a:rPr dirty="0" sz="380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30">
                <a:solidFill>
                  <a:srgbClr val="3E231A"/>
                </a:solidFill>
                <a:latin typeface="Arial Narrow"/>
                <a:cs typeface="Arial Narrow"/>
              </a:rPr>
              <a:t>(ö</a:t>
            </a:r>
            <a:r>
              <a:rPr dirty="0" sz="3800" spc="-3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 spc="-30">
                <a:solidFill>
                  <a:srgbClr val="3E231A"/>
                </a:solidFill>
                <a:latin typeface="Arial Narrow"/>
                <a:cs typeface="Arial Narrow"/>
              </a:rPr>
              <a:t>,</a:t>
            </a:r>
            <a:r>
              <a:rPr dirty="0" sz="38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us)</a:t>
            </a:r>
            <a:r>
              <a:rPr dirty="0" sz="38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Kelimesi:</a:t>
            </a:r>
            <a:r>
              <a:rPr dirty="0" sz="38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640">
                <a:solidFill>
                  <a:srgbClr val="3E231A"/>
                </a:solidFill>
                <a:latin typeface="Arial Narrow"/>
                <a:cs typeface="Arial Narrow"/>
              </a:rPr>
              <a:t>T</a:t>
            </a:r>
            <a:r>
              <a:rPr dirty="0" sz="3800" spc="5">
                <a:solidFill>
                  <a:srgbClr val="3E231A"/>
                </a:solidFill>
                <a:latin typeface="Arial Narrow"/>
                <a:cs typeface="Arial Narrow"/>
              </a:rPr>
              <a:t>â</a:t>
            </a:r>
            <a:r>
              <a:rPr dirty="0" sz="3800" spc="40">
                <a:solidFill>
                  <a:srgbClr val="3E231A"/>
                </a:solidFill>
                <a:latin typeface="Arial Narrow"/>
                <a:cs typeface="Arial Narrow"/>
              </a:rPr>
              <a:t>l</a:t>
            </a:r>
            <a:r>
              <a:rPr dirty="0" sz="3800" spc="-5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3800" spc="5">
                <a:solidFill>
                  <a:srgbClr val="3E231A"/>
                </a:solidFill>
                <a:latin typeface="Arial Narrow"/>
                <a:cs typeface="Arial Narrow"/>
              </a:rPr>
              <a:t>m,</a:t>
            </a:r>
            <a:r>
              <a:rPr dirty="0" sz="38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130">
                <a:solidFill>
                  <a:srgbClr val="3E231A"/>
                </a:solidFill>
                <a:latin typeface="Arial Narrow"/>
                <a:cs typeface="Arial Narrow"/>
              </a:rPr>
              <a:t>to</a:t>
            </a:r>
            <a:r>
              <a:rPr dirty="0" sz="38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teach,</a:t>
            </a:r>
            <a:r>
              <a:rPr dirty="0" sz="38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traning…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itim</a:t>
            </a:r>
            <a:r>
              <a:rPr dirty="0" sz="38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Ö</a:t>
            </a:r>
            <a:r>
              <a:rPr dirty="0" sz="380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retim</a:t>
            </a:r>
            <a:endParaRPr sz="3800">
              <a:latin typeface="Arial Narrow"/>
              <a:cs typeface="Arial Narrow"/>
            </a:endParaRPr>
          </a:p>
        </p:txBody>
      </p:sp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30598" y="7447656"/>
            <a:ext cx="226228" cy="193041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4115110" y="7327900"/>
            <a:ext cx="2322830" cy="604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800" spc="-615">
                <a:solidFill>
                  <a:srgbClr val="3E231A"/>
                </a:solidFill>
                <a:latin typeface="Arial Narrow"/>
                <a:cs typeface="Arial Narrow"/>
              </a:rPr>
              <a:t>T</a:t>
            </a:r>
            <a:r>
              <a:rPr dirty="0" sz="3800" spc="125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3800" spc="65">
                <a:solidFill>
                  <a:srgbClr val="3E231A"/>
                </a:solidFill>
                <a:latin typeface="Arial Narrow"/>
                <a:cs typeface="Arial Narrow"/>
              </a:rPr>
              <a:t>l</a:t>
            </a:r>
            <a:r>
              <a:rPr dirty="0" sz="3800" spc="2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3800" spc="30">
                <a:solidFill>
                  <a:srgbClr val="3E231A"/>
                </a:solidFill>
                <a:latin typeface="Arial Narrow"/>
                <a:cs typeface="Arial Narrow"/>
              </a:rPr>
              <a:t>m</a:t>
            </a:r>
            <a:r>
              <a:rPr dirty="0" sz="3800" spc="-1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545">
                <a:solidFill>
                  <a:srgbClr val="3E231A"/>
                </a:solidFill>
                <a:latin typeface="Arial Narrow"/>
                <a:cs typeface="Arial Narrow"/>
              </a:rPr>
              <a:t>T</a:t>
            </a:r>
            <a:r>
              <a:rPr dirty="0" sz="3800" spc="50">
                <a:solidFill>
                  <a:srgbClr val="3E231A"/>
                </a:solidFill>
                <a:latin typeface="Arial Narrow"/>
                <a:cs typeface="Arial Narrow"/>
              </a:rPr>
              <a:t>er</a:t>
            </a:r>
            <a:r>
              <a:rPr dirty="0" sz="3800" spc="160">
                <a:solidFill>
                  <a:srgbClr val="3E231A"/>
                </a:solidFill>
                <a:latin typeface="Arial Narrow"/>
                <a:cs typeface="Arial Narrow"/>
              </a:rPr>
              <a:t>b</a:t>
            </a:r>
            <a:r>
              <a:rPr dirty="0" sz="3800" spc="-7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3800" spc="10">
                <a:solidFill>
                  <a:srgbClr val="3E231A"/>
                </a:solidFill>
                <a:latin typeface="Arial Narrow"/>
                <a:cs typeface="Arial Narrow"/>
              </a:rPr>
              <a:t>y</a:t>
            </a:r>
            <a:r>
              <a:rPr dirty="0" sz="3800" spc="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endParaRPr sz="3800">
              <a:latin typeface="Arial Narrow"/>
              <a:cs typeface="Arial Narrow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4526745" y="5799987"/>
            <a:ext cx="1457960" cy="1597660"/>
            <a:chOff x="4526745" y="5799987"/>
            <a:chExt cx="1457960" cy="1597660"/>
          </a:xfrm>
        </p:grpSpPr>
        <p:sp>
          <p:nvSpPr>
            <p:cNvPr id="10" name="object 10" descr=""/>
            <p:cNvSpPr/>
            <p:nvPr/>
          </p:nvSpPr>
          <p:spPr>
            <a:xfrm>
              <a:off x="4660754" y="5918295"/>
              <a:ext cx="1109345" cy="1460500"/>
            </a:xfrm>
            <a:custGeom>
              <a:avLst/>
              <a:gdLst/>
              <a:ahLst/>
              <a:cxnLst/>
              <a:rect l="l" t="t" r="r" b="b"/>
              <a:pathLst>
                <a:path w="1109345" h="1460500">
                  <a:moveTo>
                    <a:pt x="0" y="1459905"/>
                  </a:moveTo>
                  <a:lnTo>
                    <a:pt x="1097821" y="15167"/>
                  </a:lnTo>
                  <a:lnTo>
                    <a:pt x="1109347" y="0"/>
                  </a:lnTo>
                </a:path>
              </a:pathLst>
            </a:custGeom>
            <a:ln w="38100">
              <a:solidFill>
                <a:srgbClr val="FF26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5691837" y="5799987"/>
              <a:ext cx="168275" cy="184785"/>
            </a:xfrm>
            <a:custGeom>
              <a:avLst/>
              <a:gdLst/>
              <a:ahLst/>
              <a:cxnLst/>
              <a:rect l="l" t="t" r="r" b="b"/>
              <a:pathLst>
                <a:path w="168275" h="184785">
                  <a:moveTo>
                    <a:pt x="168163" y="0"/>
                  </a:moveTo>
                  <a:lnTo>
                    <a:pt x="0" y="82763"/>
                  </a:lnTo>
                  <a:lnTo>
                    <a:pt x="133475" y="184189"/>
                  </a:lnTo>
                  <a:lnTo>
                    <a:pt x="168163" y="0"/>
                  </a:lnTo>
                  <a:close/>
                </a:path>
              </a:pathLst>
            </a:custGeom>
            <a:solidFill>
              <a:srgbClr val="FF26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4631814" y="5973896"/>
              <a:ext cx="1334135" cy="1334135"/>
            </a:xfrm>
            <a:custGeom>
              <a:avLst/>
              <a:gdLst/>
              <a:ahLst/>
              <a:cxnLst/>
              <a:rect l="l" t="t" r="r" b="b"/>
              <a:pathLst>
                <a:path w="1334135" h="1334134">
                  <a:moveTo>
                    <a:pt x="1333692" y="1333692"/>
                  </a:moveTo>
                  <a:lnTo>
                    <a:pt x="13470" y="13470"/>
                  </a:lnTo>
                  <a:lnTo>
                    <a:pt x="0" y="0"/>
                  </a:lnTo>
                </a:path>
              </a:pathLst>
            </a:custGeom>
            <a:ln w="38100">
              <a:solidFill>
                <a:srgbClr val="0433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4526745" y="5868828"/>
              <a:ext cx="178435" cy="178435"/>
            </a:xfrm>
            <a:custGeom>
              <a:avLst/>
              <a:gdLst/>
              <a:ahLst/>
              <a:cxnLst/>
              <a:rect l="l" t="t" r="r" b="b"/>
              <a:pathLst>
                <a:path w="178435" h="178435">
                  <a:moveTo>
                    <a:pt x="0" y="0"/>
                  </a:moveTo>
                  <a:lnTo>
                    <a:pt x="59269" y="177808"/>
                  </a:lnTo>
                  <a:lnTo>
                    <a:pt x="177810" y="59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433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70200" y="913383"/>
            <a:ext cx="7277100" cy="10020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6400" spc="-360"/>
              <a:t>F</a:t>
            </a:r>
            <a:r>
              <a:rPr dirty="0" sz="6400" spc="60"/>
              <a:t>e</a:t>
            </a:r>
            <a:r>
              <a:rPr dirty="0" sz="6400" spc="-170"/>
              <a:t>l</a:t>
            </a:r>
            <a:r>
              <a:rPr dirty="0" sz="6400" spc="-65"/>
              <a:t>s</a:t>
            </a:r>
            <a:r>
              <a:rPr dirty="0" sz="6400" spc="-225"/>
              <a:t>e</a:t>
            </a:r>
            <a:r>
              <a:rPr dirty="0" sz="6400" spc="-245"/>
              <a:t>f</a:t>
            </a:r>
            <a:r>
              <a:rPr dirty="0" sz="6400" spc="60"/>
              <a:t>e</a:t>
            </a:r>
            <a:r>
              <a:rPr dirty="0" sz="6400" spc="185"/>
              <a:t>n</a:t>
            </a:r>
            <a:r>
              <a:rPr dirty="0" sz="6400" spc="60"/>
              <a:t>in</a:t>
            </a:r>
            <a:r>
              <a:rPr dirty="0" sz="6400" spc="40"/>
              <a:t> </a:t>
            </a:r>
            <a:r>
              <a:rPr dirty="0" sz="6400"/>
              <a:t>Alanları</a:t>
            </a:r>
            <a:r>
              <a:rPr dirty="0" sz="6400" spc="40"/>
              <a:t> </a:t>
            </a:r>
            <a:r>
              <a:rPr dirty="0" sz="2400"/>
              <a:t>(C.</a:t>
            </a:r>
            <a:r>
              <a:rPr dirty="0" sz="2400" spc="15"/>
              <a:t> </a:t>
            </a:r>
            <a:r>
              <a:rPr dirty="0" sz="2400" spc="-10"/>
              <a:t>Aksiyoloji)</a:t>
            </a:r>
            <a:endParaRPr sz="24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077" y="2686695"/>
            <a:ext cx="174195" cy="148642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23077" y="3564264"/>
            <a:ext cx="174195" cy="148642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077" y="4441835"/>
            <a:ext cx="174195" cy="148642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92977" y="5319405"/>
            <a:ext cx="174195" cy="148642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92977" y="6196975"/>
            <a:ext cx="174195" cy="148642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492977" y="7074544"/>
            <a:ext cx="174195" cy="148642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92977" y="7952115"/>
            <a:ext cx="174195" cy="148642"/>
          </a:xfrm>
          <a:prstGeom prst="rect">
            <a:avLst/>
          </a:prstGeom>
        </p:spPr>
      </p:pic>
      <p:sp>
        <p:nvSpPr>
          <p:cNvPr id="10" name="object 10" descr=""/>
          <p:cNvSpPr txBox="1"/>
          <p:nvPr/>
        </p:nvSpPr>
        <p:spPr>
          <a:xfrm>
            <a:off x="1371600" y="2600198"/>
            <a:ext cx="10702290" cy="57423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Ahlâk</a:t>
            </a:r>
            <a:r>
              <a:rPr dirty="0" sz="2900" spc="3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100">
                <a:solidFill>
                  <a:srgbClr val="3E231A"/>
                </a:solidFill>
                <a:latin typeface="Arial Narrow"/>
                <a:cs typeface="Arial Narrow"/>
              </a:rPr>
              <a:t>nedir?</a:t>
            </a:r>
            <a:endParaRPr sz="2900">
              <a:latin typeface="Arial Narrow"/>
              <a:cs typeface="Arial Narrow"/>
            </a:endParaRPr>
          </a:p>
          <a:p>
            <a:pPr marL="12700" marR="3926204">
              <a:lnSpc>
                <a:spcPct val="198300"/>
              </a:lnSpc>
              <a:spcBef>
                <a:spcPts val="100"/>
              </a:spcBef>
            </a:pP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Ahlâkî</a:t>
            </a:r>
            <a:r>
              <a:rPr dirty="0" sz="29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olanla</a:t>
            </a:r>
            <a:r>
              <a:rPr dirty="0" sz="29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-10">
                <a:solidFill>
                  <a:srgbClr val="3E231A"/>
                </a:solidFill>
                <a:latin typeface="Arial Narrow"/>
                <a:cs typeface="Arial Narrow"/>
              </a:rPr>
              <a:t>olmayanı</a:t>
            </a:r>
            <a:r>
              <a:rPr dirty="0" sz="29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neye</a:t>
            </a:r>
            <a:r>
              <a:rPr dirty="0" sz="29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göre</a:t>
            </a:r>
            <a:r>
              <a:rPr dirty="0" sz="29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ayırt</a:t>
            </a:r>
            <a:r>
              <a:rPr dirty="0" sz="29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-10">
                <a:solidFill>
                  <a:srgbClr val="3E231A"/>
                </a:solidFill>
                <a:latin typeface="Arial Narrow"/>
                <a:cs typeface="Arial Narrow"/>
              </a:rPr>
              <a:t>edebiliriz? </a:t>
            </a:r>
            <a:r>
              <a:rPr dirty="0" sz="2900" spc="145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900" spc="1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60">
                <a:solidFill>
                  <a:srgbClr val="3E231A"/>
                </a:solidFill>
                <a:latin typeface="Arial Narrow"/>
                <a:cs typeface="Arial Narrow"/>
              </a:rPr>
              <a:t>örnek</a:t>
            </a:r>
            <a:r>
              <a:rPr dirty="0" sz="290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vermek</a:t>
            </a:r>
            <a:r>
              <a:rPr dirty="0" sz="290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-10">
                <a:solidFill>
                  <a:srgbClr val="3E231A"/>
                </a:solidFill>
                <a:latin typeface="Arial Narrow"/>
                <a:cs typeface="Arial Narrow"/>
              </a:rPr>
              <a:t>gerekirse:</a:t>
            </a:r>
            <a:endParaRPr sz="2900">
              <a:latin typeface="Arial Narrow"/>
              <a:cs typeface="Arial Narrow"/>
            </a:endParaRPr>
          </a:p>
          <a:p>
            <a:pPr marL="482600">
              <a:lnSpc>
                <a:spcPct val="100000"/>
              </a:lnSpc>
              <a:spcBef>
                <a:spcPts val="3420"/>
              </a:spcBef>
            </a:pPr>
            <a:r>
              <a:rPr dirty="0" sz="2900" spc="145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9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ö</a:t>
            </a:r>
            <a:r>
              <a:rPr dirty="0" sz="29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renci</a:t>
            </a:r>
            <a:r>
              <a:rPr dirty="0" sz="29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okulda</a:t>
            </a:r>
            <a:r>
              <a:rPr dirty="0" sz="29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arkada</a:t>
            </a:r>
            <a:r>
              <a:rPr dirty="0" sz="29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ına</a:t>
            </a:r>
            <a:r>
              <a:rPr dirty="0" sz="29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verdi</a:t>
            </a:r>
            <a:r>
              <a:rPr dirty="0" sz="29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29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-50">
                <a:solidFill>
                  <a:srgbClr val="3E231A"/>
                </a:solidFill>
                <a:latin typeface="Arial Narrow"/>
                <a:cs typeface="Arial Narrow"/>
              </a:rPr>
              <a:t>rahatsızlı</a:t>
            </a:r>
            <a:r>
              <a:rPr dirty="0" sz="2900" spc="-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900" spc="-5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29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samimice</a:t>
            </a:r>
            <a:r>
              <a:rPr dirty="0" sz="29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70">
                <a:solidFill>
                  <a:srgbClr val="3E231A"/>
                </a:solidFill>
                <a:latin typeface="Arial Narrow"/>
                <a:cs typeface="Arial Narrow"/>
              </a:rPr>
              <a:t>itiraf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etmesi</a:t>
            </a:r>
            <a:r>
              <a:rPr dirty="0" sz="29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-25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900" spc="-25">
                <a:solidFill>
                  <a:srgbClr val="3E231A"/>
                </a:solidFill>
                <a:latin typeface="Arial Narrow"/>
                <a:cs typeface="Arial Narrow"/>
              </a:rPr>
              <a:t>Y</a:t>
            </a:r>
            <a:r>
              <a:rPr dirty="0" sz="2900" spc="-25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endParaRPr sz="2900">
              <a:latin typeface="Trebuchet MS"/>
              <a:cs typeface="Trebuchet MS"/>
            </a:endParaRPr>
          </a:p>
          <a:p>
            <a:pPr marL="482600">
              <a:lnSpc>
                <a:spcPct val="100000"/>
              </a:lnSpc>
              <a:spcBef>
                <a:spcPts val="3420"/>
              </a:spcBef>
            </a:pPr>
            <a:r>
              <a:rPr dirty="0" sz="2900" spc="-455">
                <a:solidFill>
                  <a:srgbClr val="3E231A"/>
                </a:solidFill>
                <a:latin typeface="Arial Narrow"/>
                <a:cs typeface="Arial Narrow"/>
              </a:rPr>
              <a:t>Y</a:t>
            </a:r>
            <a:r>
              <a:rPr dirty="0" sz="2900" spc="13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2900" spc="15">
                <a:solidFill>
                  <a:srgbClr val="3E231A"/>
                </a:solidFill>
                <a:latin typeface="Arial Narrow"/>
                <a:cs typeface="Arial Narrow"/>
              </a:rPr>
              <a:t>l</a:t>
            </a:r>
            <a:r>
              <a:rPr dirty="0" sz="2900" spc="135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2900" spc="55">
                <a:solidFill>
                  <a:srgbClr val="3E231A"/>
                </a:solidFill>
                <a:latin typeface="Arial Narrow"/>
                <a:cs typeface="Arial Narrow"/>
              </a:rPr>
              <a:t>n</a:t>
            </a:r>
            <a:r>
              <a:rPr dirty="0" sz="290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söylemesi</a:t>
            </a:r>
            <a:r>
              <a:rPr dirty="0" sz="290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60">
                <a:solidFill>
                  <a:srgbClr val="3E231A"/>
                </a:solidFill>
                <a:latin typeface="Arial Narrow"/>
                <a:cs typeface="Arial Narrow"/>
              </a:rPr>
              <a:t>KÖTÜ</a:t>
            </a:r>
            <a:endParaRPr sz="2900">
              <a:latin typeface="Arial Narrow"/>
              <a:cs typeface="Arial Narrow"/>
            </a:endParaRPr>
          </a:p>
          <a:p>
            <a:pPr marL="482600" marR="240029">
              <a:lnSpc>
                <a:spcPct val="198300"/>
              </a:lnSpc>
            </a:pPr>
            <a:r>
              <a:rPr dirty="0" sz="2900" spc="65">
                <a:solidFill>
                  <a:srgbClr val="3E231A"/>
                </a:solidFill>
                <a:latin typeface="Arial Narrow"/>
                <a:cs typeface="Arial Narrow"/>
              </a:rPr>
              <a:t>Bu</a:t>
            </a:r>
            <a:r>
              <a:rPr dirty="0" sz="290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55">
                <a:solidFill>
                  <a:srgbClr val="3E231A"/>
                </a:solidFill>
                <a:latin typeface="Arial Narrow"/>
                <a:cs typeface="Arial Narrow"/>
              </a:rPr>
              <a:t>iki</a:t>
            </a:r>
            <a:r>
              <a:rPr dirty="0" sz="290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davranı</a:t>
            </a:r>
            <a:r>
              <a:rPr dirty="0" sz="29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tan</a:t>
            </a:r>
            <a:r>
              <a:rPr dirty="0" sz="290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birini</a:t>
            </a:r>
            <a:r>
              <a:rPr dirty="0" sz="290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seçmesi</a:t>
            </a:r>
            <a:r>
              <a:rPr dirty="0" sz="290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45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900" spc="45">
                <a:solidFill>
                  <a:srgbClr val="3E231A"/>
                </a:solidFill>
                <a:latin typeface="Arial Narrow"/>
                <a:cs typeface="Arial Narrow"/>
              </a:rPr>
              <a:t>RADEL</a:t>
            </a:r>
            <a:r>
              <a:rPr dirty="0" sz="2900" spc="45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900" spc="45">
                <a:solidFill>
                  <a:srgbClr val="3E231A"/>
                </a:solidFill>
                <a:latin typeface="Arial Narrow"/>
                <a:cs typeface="Arial Narrow"/>
              </a:rPr>
              <a:t>L</a:t>
            </a:r>
            <a:r>
              <a:rPr dirty="0" sz="2900" spc="45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900" spc="45">
                <a:solidFill>
                  <a:srgbClr val="3E231A"/>
                </a:solidFill>
                <a:latin typeface="Arial Narrow"/>
                <a:cs typeface="Arial Narrow"/>
              </a:rPr>
              <a:t>K</a:t>
            </a:r>
            <a:r>
              <a:rPr dirty="0" sz="290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90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-10">
                <a:solidFill>
                  <a:srgbClr val="3E231A"/>
                </a:solidFill>
                <a:latin typeface="Arial Narrow"/>
                <a:cs typeface="Arial Narrow"/>
              </a:rPr>
              <a:t>dolayısı</a:t>
            </a:r>
            <a:r>
              <a:rPr dirty="0" sz="290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2900" spc="80">
                <a:solidFill>
                  <a:srgbClr val="3E231A"/>
                </a:solidFill>
                <a:latin typeface="Arial Narrow"/>
                <a:cs typeface="Arial Narrow"/>
              </a:rPr>
              <a:t> HÜRR</a:t>
            </a:r>
            <a:r>
              <a:rPr dirty="0" sz="2900" spc="8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900" spc="80">
                <a:solidFill>
                  <a:srgbClr val="3E231A"/>
                </a:solidFill>
                <a:latin typeface="Arial Narrow"/>
                <a:cs typeface="Arial Narrow"/>
              </a:rPr>
              <a:t>YET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29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ruyu</a:t>
            </a:r>
            <a:r>
              <a:rPr dirty="0" sz="290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söylemeyi</a:t>
            </a:r>
            <a:r>
              <a:rPr dirty="0" sz="290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seçmesi</a:t>
            </a:r>
            <a:r>
              <a:rPr dirty="0" sz="290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ise</a:t>
            </a:r>
            <a:r>
              <a:rPr dirty="0" sz="290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90">
                <a:solidFill>
                  <a:srgbClr val="3E231A"/>
                </a:solidFill>
                <a:latin typeface="Arial Narrow"/>
                <a:cs typeface="Arial Narrow"/>
              </a:rPr>
              <a:t>FAZ</a:t>
            </a:r>
            <a:r>
              <a:rPr dirty="0" sz="2900" spc="9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900" spc="90">
                <a:solidFill>
                  <a:srgbClr val="3E231A"/>
                </a:solidFill>
                <a:latin typeface="Arial Narrow"/>
                <a:cs typeface="Arial Narrow"/>
              </a:rPr>
              <a:t>LET</a:t>
            </a:r>
            <a:r>
              <a:rPr dirty="0" sz="290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100">
                <a:solidFill>
                  <a:srgbClr val="3E231A"/>
                </a:solidFill>
                <a:latin typeface="Arial Narrow"/>
                <a:cs typeface="Arial Narrow"/>
              </a:rPr>
              <a:t>(ERDEM,</a:t>
            </a:r>
            <a:r>
              <a:rPr dirty="0" sz="290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35">
                <a:solidFill>
                  <a:srgbClr val="3E231A"/>
                </a:solidFill>
                <a:latin typeface="Arial Narrow"/>
                <a:cs typeface="Arial Narrow"/>
              </a:rPr>
              <a:t>VIRTUE)</a:t>
            </a:r>
            <a:endParaRPr sz="2900">
              <a:latin typeface="Arial Narrow"/>
              <a:cs typeface="Arial Narrow"/>
            </a:endParaRPr>
          </a:p>
        </p:txBody>
      </p:sp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1300" y="907796"/>
            <a:ext cx="7439659" cy="10242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50" spc="-370"/>
              <a:t>F</a:t>
            </a:r>
            <a:r>
              <a:rPr dirty="0" sz="6550" spc="60"/>
              <a:t>e</a:t>
            </a:r>
            <a:r>
              <a:rPr dirty="0" sz="6550" spc="-180"/>
              <a:t>l</a:t>
            </a:r>
            <a:r>
              <a:rPr dirty="0" sz="6550" spc="-65"/>
              <a:t>s</a:t>
            </a:r>
            <a:r>
              <a:rPr dirty="0" sz="6550" spc="-229"/>
              <a:t>e</a:t>
            </a:r>
            <a:r>
              <a:rPr dirty="0" sz="6550" spc="-254"/>
              <a:t>f</a:t>
            </a:r>
            <a:r>
              <a:rPr dirty="0" sz="6550" spc="60"/>
              <a:t>e</a:t>
            </a:r>
            <a:r>
              <a:rPr dirty="0" sz="6550" spc="190"/>
              <a:t>n</a:t>
            </a:r>
            <a:r>
              <a:rPr dirty="0" sz="6550" spc="60"/>
              <a:t>in</a:t>
            </a:r>
            <a:r>
              <a:rPr dirty="0" sz="6550" spc="15"/>
              <a:t> </a:t>
            </a:r>
            <a:r>
              <a:rPr dirty="0" sz="6550"/>
              <a:t>Alanları</a:t>
            </a:r>
            <a:r>
              <a:rPr dirty="0" sz="6550" spc="20"/>
              <a:t> </a:t>
            </a:r>
            <a:r>
              <a:rPr dirty="0" sz="2450"/>
              <a:t>(C.</a:t>
            </a:r>
            <a:r>
              <a:rPr dirty="0" sz="2450" spc="10"/>
              <a:t> </a:t>
            </a:r>
            <a:r>
              <a:rPr dirty="0" sz="2450" spc="-10"/>
              <a:t>Aksiyoloji)</a:t>
            </a:r>
            <a:endParaRPr sz="245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0099" y="2594705"/>
            <a:ext cx="203605" cy="173737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10099" y="4360005"/>
            <a:ext cx="203605" cy="173737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10099" y="6125305"/>
            <a:ext cx="203605" cy="173737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1320800" y="2309367"/>
            <a:ext cx="10667365" cy="6400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37300"/>
              </a:lnSpc>
              <a:spcBef>
                <a:spcPts val="95"/>
              </a:spcBef>
              <a:tabLst>
                <a:tab pos="1389380" algn="l"/>
              </a:tabLst>
            </a:pPr>
            <a:r>
              <a:rPr dirty="0" sz="3400" spc="75">
                <a:solidFill>
                  <a:srgbClr val="3E231A"/>
                </a:solidFill>
                <a:latin typeface="Arial Narrow"/>
                <a:cs typeface="Arial Narrow"/>
              </a:rPr>
              <a:t>Estetik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	eski</a:t>
            </a:r>
            <a:r>
              <a:rPr dirty="0" sz="34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Yunanca</a:t>
            </a:r>
            <a:r>
              <a:rPr dirty="0" sz="34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 spc="70">
                <a:solidFill>
                  <a:srgbClr val="3E231A"/>
                </a:solidFill>
                <a:latin typeface="Arial Narrow"/>
                <a:cs typeface="Arial Narrow"/>
              </a:rPr>
              <a:t>“aesthetikos” </a:t>
            </a:r>
            <a:r>
              <a:rPr dirty="0" sz="3400" spc="-10">
                <a:solidFill>
                  <a:srgbClr val="3E231A"/>
                </a:solidFill>
                <a:latin typeface="Arial Narrow"/>
                <a:cs typeface="Arial Narrow"/>
              </a:rPr>
              <a:t>kelimesinden</a:t>
            </a:r>
            <a:r>
              <a:rPr dirty="0" sz="34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gelmektedir</a:t>
            </a:r>
            <a:r>
              <a:rPr dirty="0" sz="34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 spc="-25">
                <a:solidFill>
                  <a:srgbClr val="3E231A"/>
                </a:solidFill>
                <a:latin typeface="Arial Narrow"/>
                <a:cs typeface="Arial Narrow"/>
              </a:rPr>
              <a:t>ve </a:t>
            </a:r>
            <a:r>
              <a:rPr dirty="0" sz="3400" spc="-20">
                <a:solidFill>
                  <a:srgbClr val="3E231A"/>
                </a:solidFill>
                <a:latin typeface="Arial Narrow"/>
                <a:cs typeface="Arial Narrow"/>
              </a:rPr>
              <a:t>anlamı</a:t>
            </a:r>
            <a:r>
              <a:rPr dirty="0" sz="3400" spc="-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‘duyumla</a:t>
            </a:r>
            <a:r>
              <a:rPr dirty="0" sz="3400" spc="-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nitelenen</a:t>
            </a:r>
            <a:r>
              <a:rPr dirty="0" sz="3400" spc="-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400" spc="-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duyularla</a:t>
            </a:r>
            <a:r>
              <a:rPr dirty="0" sz="3400" spc="-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 spc="-10">
                <a:solidFill>
                  <a:srgbClr val="3E231A"/>
                </a:solidFill>
                <a:latin typeface="Arial Narrow"/>
                <a:cs typeface="Arial Narrow"/>
              </a:rPr>
              <a:t>algılanabilen’</a:t>
            </a:r>
            <a:r>
              <a:rPr dirty="0" sz="3400" spc="-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 spc="-10">
                <a:solidFill>
                  <a:srgbClr val="3E231A"/>
                </a:solidFill>
                <a:latin typeface="Arial Narrow"/>
                <a:cs typeface="Arial Narrow"/>
              </a:rPr>
              <a:t>anlamına</a:t>
            </a:r>
            <a:r>
              <a:rPr dirty="0" sz="3400" spc="-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 spc="-10">
                <a:solidFill>
                  <a:srgbClr val="3E231A"/>
                </a:solidFill>
                <a:latin typeface="Arial Narrow"/>
                <a:cs typeface="Arial Narrow"/>
              </a:rPr>
              <a:t>gelir.</a:t>
            </a:r>
            <a:endParaRPr sz="3400">
              <a:latin typeface="Arial Narrow"/>
              <a:cs typeface="Arial Narrow"/>
            </a:endParaRPr>
          </a:p>
          <a:p>
            <a:pPr marL="12700" marR="269875">
              <a:lnSpc>
                <a:spcPct val="137300"/>
              </a:lnSpc>
              <a:spcBef>
                <a:spcPts val="2695"/>
              </a:spcBef>
            </a:pP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Duyularla</a:t>
            </a:r>
            <a:r>
              <a:rPr dirty="0" sz="340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algılanan</a:t>
            </a:r>
            <a:r>
              <a:rPr dirty="0" sz="340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 spc="-45">
                <a:solidFill>
                  <a:srgbClr val="3E231A"/>
                </a:solidFill>
                <a:latin typeface="Arial Narrow"/>
                <a:cs typeface="Arial Narrow"/>
              </a:rPr>
              <a:t>güzelli</a:t>
            </a:r>
            <a:r>
              <a:rPr dirty="0" sz="3400" spc="-4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400" spc="-45">
                <a:solidFill>
                  <a:srgbClr val="3E231A"/>
                </a:solidFill>
                <a:latin typeface="Arial Narrow"/>
                <a:cs typeface="Arial Narrow"/>
              </a:rPr>
              <a:t>in</a:t>
            </a:r>
            <a:r>
              <a:rPr dirty="0" sz="340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incelenmesini</a:t>
            </a:r>
            <a:r>
              <a:rPr dirty="0" sz="340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40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güzellik</a:t>
            </a:r>
            <a:r>
              <a:rPr dirty="0" sz="340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 spc="-10">
                <a:solidFill>
                  <a:srgbClr val="3E231A"/>
                </a:solidFill>
                <a:latin typeface="Arial Narrow"/>
                <a:cs typeface="Arial Narrow"/>
              </a:rPr>
              <a:t>duygusunu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ortaya</a:t>
            </a:r>
            <a:r>
              <a:rPr dirty="0" sz="34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çıkarmaya</a:t>
            </a:r>
            <a:r>
              <a:rPr dirty="0" sz="3400" spc="1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has</a:t>
            </a:r>
            <a:r>
              <a:rPr dirty="0" sz="34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 spc="7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3400" spc="1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felsefî</a:t>
            </a:r>
            <a:r>
              <a:rPr dirty="0" sz="34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 spc="-10">
                <a:solidFill>
                  <a:srgbClr val="3E231A"/>
                </a:solidFill>
                <a:latin typeface="Arial Narrow"/>
                <a:cs typeface="Arial Narrow"/>
              </a:rPr>
              <a:t>alandır.</a:t>
            </a:r>
            <a:endParaRPr sz="3400">
              <a:latin typeface="Arial Narrow"/>
              <a:cs typeface="Arial Narrow"/>
            </a:endParaRPr>
          </a:p>
          <a:p>
            <a:pPr marL="12700" marR="722630">
              <a:lnSpc>
                <a:spcPct val="137300"/>
              </a:lnSpc>
              <a:spcBef>
                <a:spcPts val="2700"/>
              </a:spcBef>
              <a:tabLst>
                <a:tab pos="7329805" algn="l"/>
                <a:tab pos="7976870" algn="l"/>
              </a:tabLst>
            </a:pPr>
            <a:r>
              <a:rPr dirty="0" sz="3400" spc="114">
                <a:solidFill>
                  <a:srgbClr val="3E231A"/>
                </a:solidFill>
                <a:latin typeface="Arial Narrow"/>
                <a:cs typeface="Arial Narrow"/>
              </a:rPr>
              <a:t>Kant’ta</a:t>
            </a:r>
            <a:r>
              <a:rPr dirty="0" sz="34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 spc="180">
                <a:solidFill>
                  <a:srgbClr val="3E231A"/>
                </a:solidFill>
                <a:latin typeface="Arial Narrow"/>
                <a:cs typeface="Arial Narrow"/>
              </a:rPr>
              <a:t>“Saf</a:t>
            </a:r>
            <a:r>
              <a:rPr dirty="0" sz="34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Aklın</a:t>
            </a:r>
            <a:r>
              <a:rPr dirty="0" sz="340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 spc="95">
                <a:solidFill>
                  <a:srgbClr val="3E231A"/>
                </a:solidFill>
                <a:latin typeface="Arial Narrow"/>
                <a:cs typeface="Arial Narrow"/>
              </a:rPr>
              <a:t>Ele</a:t>
            </a:r>
            <a:r>
              <a:rPr dirty="0" sz="3400" spc="95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400" spc="95">
                <a:solidFill>
                  <a:srgbClr val="3E231A"/>
                </a:solidFill>
                <a:latin typeface="Arial Narrow"/>
                <a:cs typeface="Arial Narrow"/>
              </a:rPr>
              <a:t>tirisi”</a:t>
            </a:r>
            <a:r>
              <a:rPr dirty="0" sz="34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isimli</a:t>
            </a:r>
            <a:r>
              <a:rPr dirty="0" sz="340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eserinde,</a:t>
            </a:r>
            <a:r>
              <a:rPr dirty="0" sz="34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duyular,</a:t>
            </a:r>
            <a:r>
              <a:rPr dirty="0" sz="340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34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 spc="-10">
                <a:solidFill>
                  <a:srgbClr val="3E231A"/>
                </a:solidFill>
                <a:latin typeface="Arial Narrow"/>
                <a:cs typeface="Arial Narrow"/>
              </a:rPr>
              <a:t>priori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(önsel)</a:t>
            </a:r>
            <a:r>
              <a:rPr dirty="0" sz="3400" spc="-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biçimlerini</a:t>
            </a:r>
            <a:r>
              <a:rPr dirty="0" sz="3400" spc="-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belirleyen</a:t>
            </a:r>
            <a:r>
              <a:rPr dirty="0" sz="3400" spc="-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 spc="45">
                <a:solidFill>
                  <a:srgbClr val="3E231A"/>
                </a:solidFill>
                <a:latin typeface="Arial Narrow"/>
                <a:cs typeface="Arial Narrow"/>
              </a:rPr>
              <a:t>“</a:t>
            </a:r>
            <a:r>
              <a:rPr dirty="0" sz="3400" spc="-420">
                <a:solidFill>
                  <a:srgbClr val="3E231A"/>
                </a:solidFill>
                <a:latin typeface="Arial Narrow"/>
                <a:cs typeface="Arial Narrow"/>
              </a:rPr>
              <a:t>T</a:t>
            </a:r>
            <a:r>
              <a:rPr dirty="0" sz="3400" spc="-145">
                <a:solidFill>
                  <a:srgbClr val="3E231A"/>
                </a:solidFill>
                <a:latin typeface="Arial Narrow"/>
                <a:cs typeface="Arial Narrow"/>
              </a:rPr>
              <a:t>r</a:t>
            </a:r>
            <a:r>
              <a:rPr dirty="0" sz="3400" spc="14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3400" spc="45">
                <a:solidFill>
                  <a:srgbClr val="3E231A"/>
                </a:solidFill>
                <a:latin typeface="Arial Narrow"/>
                <a:cs typeface="Arial Narrow"/>
              </a:rPr>
              <a:t>n</a:t>
            </a:r>
            <a:r>
              <a:rPr dirty="0" sz="3400" spc="-85">
                <a:solidFill>
                  <a:srgbClr val="3E231A"/>
                </a:solidFill>
                <a:latin typeface="Arial Narrow"/>
                <a:cs typeface="Arial Narrow"/>
              </a:rPr>
              <a:t>s</a:t>
            </a:r>
            <a:r>
              <a:rPr dirty="0" sz="3400" spc="10">
                <a:solidFill>
                  <a:srgbClr val="3E231A"/>
                </a:solidFill>
                <a:latin typeface="Arial Narrow"/>
                <a:cs typeface="Arial Narrow"/>
              </a:rPr>
              <a:t>s</a:t>
            </a:r>
            <a:r>
              <a:rPr dirty="0" sz="3400" spc="14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3400" spc="45">
                <a:solidFill>
                  <a:srgbClr val="3E231A"/>
                </a:solidFill>
                <a:latin typeface="Arial Narrow"/>
                <a:cs typeface="Arial Narrow"/>
              </a:rPr>
              <a:t>n</a:t>
            </a:r>
            <a:r>
              <a:rPr dirty="0" sz="3400" spc="-55">
                <a:solidFill>
                  <a:srgbClr val="3E231A"/>
                </a:solidFill>
                <a:latin typeface="Arial Narrow"/>
                <a:cs typeface="Arial Narrow"/>
              </a:rPr>
              <a:t>d</a:t>
            </a:r>
            <a:r>
              <a:rPr dirty="0" sz="3400" spc="14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3400" spc="-75">
                <a:solidFill>
                  <a:srgbClr val="3E231A"/>
                </a:solidFill>
                <a:latin typeface="Arial Narrow"/>
                <a:cs typeface="Arial Narrow"/>
              </a:rPr>
              <a:t>n</a:t>
            </a:r>
            <a:r>
              <a:rPr dirty="0" sz="3400" spc="-114">
                <a:solidFill>
                  <a:srgbClr val="3E231A"/>
                </a:solidFill>
                <a:latin typeface="Arial Narrow"/>
                <a:cs typeface="Arial Narrow"/>
              </a:rPr>
              <a:t>t</a:t>
            </a:r>
            <a:r>
              <a:rPr dirty="0" sz="3400" spc="13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3400" spc="45">
                <a:solidFill>
                  <a:srgbClr val="3E231A"/>
                </a:solidFill>
                <a:latin typeface="Arial Narrow"/>
                <a:cs typeface="Arial Narrow"/>
              </a:rPr>
              <a:t>l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	</a:t>
            </a:r>
            <a:r>
              <a:rPr dirty="0" sz="3400" spc="-10">
                <a:solidFill>
                  <a:srgbClr val="3E231A"/>
                </a:solidFill>
                <a:latin typeface="Arial Narrow"/>
                <a:cs typeface="Arial Narrow"/>
              </a:rPr>
              <a:t>(transcendental,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34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kın)</a:t>
            </a:r>
            <a:r>
              <a:rPr dirty="0" sz="340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 spc="45">
                <a:solidFill>
                  <a:srgbClr val="3E231A"/>
                </a:solidFill>
                <a:latin typeface="Arial Narrow"/>
                <a:cs typeface="Arial Narrow"/>
              </a:rPr>
              <a:t>estetik</a:t>
            </a:r>
            <a:r>
              <a:rPr dirty="0" sz="340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 spc="-45">
                <a:solidFill>
                  <a:srgbClr val="3E231A"/>
                </a:solidFill>
                <a:latin typeface="Arial Narrow"/>
                <a:cs typeface="Arial Narrow"/>
              </a:rPr>
              <a:t>kısmı</a:t>
            </a:r>
            <a:r>
              <a:rPr dirty="0" sz="340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340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ifade</a:t>
            </a:r>
            <a:r>
              <a:rPr dirty="0" sz="340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edilmi</a:t>
            </a:r>
            <a:r>
              <a:rPr dirty="0" sz="34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tir.</a:t>
            </a:r>
            <a:r>
              <a:rPr dirty="0" sz="340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 spc="-90">
                <a:solidFill>
                  <a:srgbClr val="3E231A"/>
                </a:solidFill>
                <a:latin typeface="Arial Narrow"/>
                <a:cs typeface="Arial Narrow"/>
              </a:rPr>
              <a:t>Günümüzde</a:t>
            </a:r>
            <a:r>
              <a:rPr dirty="0" sz="340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 spc="80">
                <a:solidFill>
                  <a:srgbClr val="3E231A"/>
                </a:solidFill>
                <a:latin typeface="Arial Narrow"/>
                <a:cs typeface="Arial Narrow"/>
              </a:rPr>
              <a:t>sanat </a:t>
            </a:r>
            <a:r>
              <a:rPr dirty="0" sz="3400" spc="-40">
                <a:solidFill>
                  <a:srgbClr val="3E231A"/>
                </a:solidFill>
                <a:latin typeface="Arial Narrow"/>
                <a:cs typeface="Arial Narrow"/>
              </a:rPr>
              <a:t>güzelli</a:t>
            </a:r>
            <a:r>
              <a:rPr dirty="0" sz="3400" spc="-4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400" spc="-40">
                <a:solidFill>
                  <a:srgbClr val="3E231A"/>
                </a:solidFill>
                <a:latin typeface="Arial Narrow"/>
                <a:cs typeface="Arial Narrow"/>
              </a:rPr>
              <a:t>ini</a:t>
            </a:r>
            <a:r>
              <a:rPr dirty="0" sz="34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konu</a:t>
            </a:r>
            <a:r>
              <a:rPr dirty="0" sz="34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edinen</a:t>
            </a:r>
            <a:r>
              <a:rPr dirty="0" sz="34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müsbet</a:t>
            </a:r>
            <a:r>
              <a:rPr dirty="0" sz="34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(pozitif)</a:t>
            </a:r>
            <a:r>
              <a:rPr dirty="0" sz="34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00" spc="-10">
                <a:solidFill>
                  <a:srgbClr val="3E231A"/>
                </a:solidFill>
                <a:latin typeface="Arial Narrow"/>
                <a:cs typeface="Arial Narrow"/>
              </a:rPr>
              <a:t>disiplindir</a:t>
            </a:r>
            <a:r>
              <a:rPr dirty="0" sz="3400">
                <a:solidFill>
                  <a:srgbClr val="3E231A"/>
                </a:solidFill>
                <a:latin typeface="Arial Narrow"/>
                <a:cs typeface="Arial Narrow"/>
              </a:rPr>
              <a:t>	</a:t>
            </a:r>
            <a:r>
              <a:rPr dirty="0" sz="3400" spc="195">
                <a:solidFill>
                  <a:srgbClr val="3E231A"/>
                </a:solidFill>
                <a:latin typeface="Arial Narrow"/>
                <a:cs typeface="Arial Narrow"/>
              </a:rPr>
              <a:t>%</a:t>
            </a:r>
            <a:endParaRPr sz="3400">
              <a:latin typeface="Arial Narrow"/>
              <a:cs typeface="Arial Narrow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70100" y="929132"/>
            <a:ext cx="8870950" cy="109029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6950" spc="-375"/>
              <a:t>F</a:t>
            </a:r>
            <a:r>
              <a:rPr dirty="0" sz="6950" spc="85"/>
              <a:t>e</a:t>
            </a:r>
            <a:r>
              <a:rPr dirty="0" sz="6950" spc="-165"/>
              <a:t>l</a:t>
            </a:r>
            <a:r>
              <a:rPr dirty="0" sz="6950" spc="-45"/>
              <a:t>s</a:t>
            </a:r>
            <a:r>
              <a:rPr dirty="0" sz="6950" spc="-220"/>
              <a:t>e</a:t>
            </a:r>
            <a:r>
              <a:rPr dirty="0" sz="6950" spc="-250"/>
              <a:t>f</a:t>
            </a:r>
            <a:r>
              <a:rPr dirty="0" sz="6950" spc="85"/>
              <a:t>e</a:t>
            </a:r>
            <a:r>
              <a:rPr dirty="0" sz="6950" spc="225"/>
              <a:t>n</a:t>
            </a:r>
            <a:r>
              <a:rPr dirty="0" sz="6950" spc="85"/>
              <a:t>in</a:t>
            </a:r>
            <a:r>
              <a:rPr dirty="0" sz="6950" spc="135"/>
              <a:t> </a:t>
            </a:r>
            <a:r>
              <a:rPr dirty="0" sz="6950"/>
              <a:t>Alanları</a:t>
            </a:r>
            <a:r>
              <a:rPr dirty="0" sz="6950" spc="135"/>
              <a:t> </a:t>
            </a:r>
            <a:r>
              <a:rPr dirty="0" sz="3100"/>
              <a:t>(D.</a:t>
            </a:r>
            <a:r>
              <a:rPr dirty="0" sz="3100" spc="50"/>
              <a:t> </a:t>
            </a:r>
            <a:r>
              <a:rPr dirty="0" sz="3100" spc="75"/>
              <a:t>Mantık,</a:t>
            </a:r>
            <a:r>
              <a:rPr dirty="0" sz="3100" spc="60"/>
              <a:t> </a:t>
            </a:r>
            <a:r>
              <a:rPr dirty="0" sz="3100" spc="-10"/>
              <a:t>Logic)</a:t>
            </a:r>
            <a:endParaRPr sz="31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2717" y="2876082"/>
            <a:ext cx="173243" cy="147829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2717" y="4623139"/>
            <a:ext cx="173243" cy="147829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2717" y="7243724"/>
            <a:ext cx="173243" cy="147829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1384300" y="2792729"/>
            <a:ext cx="10805160" cy="48380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29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ünme</a:t>
            </a:r>
            <a:r>
              <a:rPr dirty="0" sz="29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felsefesi</a:t>
            </a:r>
            <a:r>
              <a:rPr dirty="0" sz="29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29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bilinen</a:t>
            </a:r>
            <a:r>
              <a:rPr dirty="0" sz="29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mantık,</a:t>
            </a:r>
            <a:r>
              <a:rPr dirty="0" sz="29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akıl</a:t>
            </a:r>
            <a:r>
              <a:rPr dirty="0" sz="29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yürütme,</a:t>
            </a:r>
            <a:r>
              <a:rPr dirty="0" sz="29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-2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2900" spc="-2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900" spc="-20">
                <a:solidFill>
                  <a:srgbClr val="3E231A"/>
                </a:solidFill>
                <a:latin typeface="Arial Narrow"/>
                <a:cs typeface="Arial Narrow"/>
              </a:rPr>
              <a:t>ünme</a:t>
            </a:r>
            <a:r>
              <a:rPr dirty="0" sz="29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(tefekkür</a:t>
            </a:r>
            <a:r>
              <a:rPr dirty="0" sz="29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-10">
                <a:solidFill>
                  <a:srgbClr val="3E231A"/>
                </a:solidFill>
                <a:latin typeface="Arial Narrow"/>
                <a:cs typeface="Arial Narrow"/>
              </a:rPr>
              <a:t>etme,</a:t>
            </a:r>
            <a:endParaRPr sz="2900">
              <a:latin typeface="Arial Narrow"/>
              <a:cs typeface="Arial Narrow"/>
            </a:endParaRPr>
          </a:p>
          <a:p>
            <a:pPr marL="12700" marR="1725295">
              <a:lnSpc>
                <a:spcPct val="198300"/>
              </a:lnSpc>
            </a:pPr>
            <a:r>
              <a:rPr dirty="0" sz="2900" spc="-30">
                <a:solidFill>
                  <a:srgbClr val="3E231A"/>
                </a:solidFill>
                <a:latin typeface="Arial Narrow"/>
                <a:cs typeface="Arial Narrow"/>
              </a:rPr>
              <a:t>imâl-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29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fikretme)</a:t>
            </a:r>
            <a:r>
              <a:rPr dirty="0" sz="29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9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-1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29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900" spc="-10">
                <a:solidFill>
                  <a:srgbClr val="3E231A"/>
                </a:solidFill>
                <a:latin typeface="Arial Narrow"/>
                <a:cs typeface="Arial Narrow"/>
              </a:rPr>
              <a:t>ünmenin</a:t>
            </a:r>
            <a:r>
              <a:rPr dirty="0" sz="29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tabiatı</a:t>
            </a:r>
            <a:r>
              <a:rPr dirty="0" sz="29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9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kuralları</a:t>
            </a:r>
            <a:r>
              <a:rPr dirty="0" sz="29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290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-10">
                <a:solidFill>
                  <a:srgbClr val="3E231A"/>
                </a:solidFill>
                <a:latin typeface="Arial Narrow"/>
                <a:cs typeface="Arial Narrow"/>
              </a:rPr>
              <a:t>ilgilenir.</a:t>
            </a:r>
            <a:r>
              <a:rPr dirty="0" sz="2900" spc="7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29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ru</a:t>
            </a:r>
            <a:r>
              <a:rPr dirty="0" sz="290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9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isabetli</a:t>
            </a:r>
            <a:r>
              <a:rPr dirty="0" sz="29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-2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2900" spc="-2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900" spc="-20">
                <a:solidFill>
                  <a:srgbClr val="3E231A"/>
                </a:solidFill>
                <a:latin typeface="Arial Narrow"/>
                <a:cs typeface="Arial Narrow"/>
              </a:rPr>
              <a:t>ünme</a:t>
            </a:r>
            <a:r>
              <a:rPr dirty="0" sz="290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bilim</a:t>
            </a:r>
            <a:r>
              <a:rPr dirty="0" sz="29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9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sanatı</a:t>
            </a:r>
            <a:r>
              <a:rPr dirty="0" sz="29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290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da</a:t>
            </a:r>
            <a:r>
              <a:rPr dirty="0" sz="29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bilinen</a:t>
            </a:r>
            <a:r>
              <a:rPr dirty="0" sz="29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-10">
                <a:solidFill>
                  <a:srgbClr val="3E231A"/>
                </a:solidFill>
                <a:latin typeface="Arial Narrow"/>
                <a:cs typeface="Arial Narrow"/>
              </a:rPr>
              <a:t>mantık;</a:t>
            </a:r>
            <a:endParaRPr sz="2900">
              <a:latin typeface="Arial Narrow"/>
              <a:cs typeface="Arial Narrow"/>
            </a:endParaRPr>
          </a:p>
          <a:p>
            <a:pPr marL="12700" marR="63500">
              <a:lnSpc>
                <a:spcPct val="196800"/>
              </a:lnSpc>
              <a:spcBef>
                <a:spcPts val="50"/>
              </a:spcBef>
            </a:pPr>
            <a:r>
              <a:rPr dirty="0" sz="2900" spc="-20">
                <a:solidFill>
                  <a:srgbClr val="3E231A"/>
                </a:solidFill>
                <a:latin typeface="Arial Narrow"/>
                <a:cs typeface="Arial Narrow"/>
              </a:rPr>
              <a:t>tümdengelim</a:t>
            </a:r>
            <a:r>
              <a:rPr dirty="0" sz="2900" spc="-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(deduction)</a:t>
            </a:r>
            <a:r>
              <a:rPr dirty="0" sz="2900" spc="-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-20">
                <a:solidFill>
                  <a:srgbClr val="3E231A"/>
                </a:solidFill>
                <a:latin typeface="Arial Narrow"/>
                <a:cs typeface="Arial Narrow"/>
              </a:rPr>
              <a:t>tümevarım</a:t>
            </a:r>
            <a:r>
              <a:rPr dirty="0" sz="2900" spc="-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(induction)</a:t>
            </a:r>
            <a:r>
              <a:rPr dirty="0" sz="2900" spc="-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900" spc="-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varsayım</a:t>
            </a:r>
            <a:r>
              <a:rPr dirty="0" sz="2900" spc="-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-10">
                <a:solidFill>
                  <a:srgbClr val="3E231A"/>
                </a:solidFill>
                <a:latin typeface="Arial Narrow"/>
                <a:cs typeface="Arial Narrow"/>
              </a:rPr>
              <a:t>niteli</a:t>
            </a:r>
            <a:r>
              <a:rPr dirty="0" sz="290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900" spc="-10">
                <a:solidFill>
                  <a:srgbClr val="3E231A"/>
                </a:solidFill>
                <a:latin typeface="Arial Narrow"/>
                <a:cs typeface="Arial Narrow"/>
              </a:rPr>
              <a:t>inde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(</a:t>
            </a:r>
            <a:r>
              <a:rPr dirty="0" sz="2900">
                <a:latin typeface="Arial Narrow"/>
                <a:cs typeface="Arial Narrow"/>
              </a:rPr>
              <a:t>hypothetic)</a:t>
            </a:r>
            <a:r>
              <a:rPr dirty="0" sz="2900" spc="10">
                <a:latin typeface="Arial Narrow"/>
                <a:cs typeface="Arial Narrow"/>
              </a:rPr>
              <a:t> </a:t>
            </a:r>
            <a:r>
              <a:rPr dirty="0" sz="2900">
                <a:latin typeface="Arial Narrow"/>
                <a:cs typeface="Arial Narrow"/>
              </a:rPr>
              <a:t>veya</a:t>
            </a:r>
            <a:r>
              <a:rPr dirty="0" sz="2900" spc="15">
                <a:latin typeface="Arial Narrow"/>
                <a:cs typeface="Arial Narrow"/>
              </a:rPr>
              <a:t> </a:t>
            </a:r>
            <a:r>
              <a:rPr dirty="0" sz="2900" spc="-20">
                <a:latin typeface="Arial Narrow"/>
                <a:cs typeface="Arial Narrow"/>
              </a:rPr>
              <a:t>benze</a:t>
            </a:r>
            <a:r>
              <a:rPr dirty="0" sz="2900" spc="-20">
                <a:latin typeface="Trebuchet MS"/>
                <a:cs typeface="Trebuchet MS"/>
              </a:rPr>
              <a:t>ş</a:t>
            </a:r>
            <a:r>
              <a:rPr dirty="0" sz="2900" spc="-20">
                <a:latin typeface="Arial Narrow"/>
                <a:cs typeface="Arial Narrow"/>
              </a:rPr>
              <a:t>im</a:t>
            </a:r>
            <a:r>
              <a:rPr dirty="0" sz="2900" spc="10">
                <a:latin typeface="Arial Narrow"/>
                <a:cs typeface="Arial Narrow"/>
              </a:rPr>
              <a:t> </a:t>
            </a:r>
            <a:r>
              <a:rPr dirty="0" sz="2900">
                <a:latin typeface="Arial Narrow"/>
                <a:cs typeface="Arial Narrow"/>
              </a:rPr>
              <a:t>(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analogy)</a:t>
            </a:r>
            <a:r>
              <a:rPr dirty="0" sz="290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gibi</a:t>
            </a:r>
            <a:r>
              <a:rPr dirty="0" sz="290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29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ünce</a:t>
            </a:r>
            <a:r>
              <a:rPr dirty="0" sz="290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biçimlerinden</a:t>
            </a:r>
            <a:r>
              <a:rPr dirty="0" sz="290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istifade</a:t>
            </a:r>
            <a:r>
              <a:rPr dirty="0" sz="290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-10">
                <a:solidFill>
                  <a:srgbClr val="3E231A"/>
                </a:solidFill>
                <a:latin typeface="Arial Narrow"/>
                <a:cs typeface="Arial Narrow"/>
              </a:rPr>
              <a:t>eder… </a:t>
            </a:r>
            <a:r>
              <a:rPr dirty="0" sz="2900" spc="95">
                <a:solidFill>
                  <a:srgbClr val="3E231A"/>
                </a:solidFill>
                <a:latin typeface="Arial Narrow"/>
                <a:cs typeface="Arial Narrow"/>
              </a:rPr>
              <a:t>Mantık</a:t>
            </a:r>
            <a:r>
              <a:rPr dirty="0" sz="290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yürütme</a:t>
            </a:r>
            <a:r>
              <a:rPr dirty="0" sz="290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-20">
                <a:latin typeface="Arial Narrow"/>
                <a:cs typeface="Arial Narrow"/>
              </a:rPr>
              <a:t>anlamı</a:t>
            </a:r>
            <a:r>
              <a:rPr dirty="0" sz="2900" spc="85">
                <a:latin typeface="Arial Narrow"/>
                <a:cs typeface="Arial Narrow"/>
              </a:rPr>
              <a:t> </a:t>
            </a:r>
            <a:r>
              <a:rPr dirty="0" sz="2900" spc="-10">
                <a:latin typeface="Arial Narrow"/>
                <a:cs typeface="Arial Narrow"/>
              </a:rPr>
              <a:t>ta</a:t>
            </a:r>
            <a:r>
              <a:rPr dirty="0" sz="2900" spc="-10">
                <a:latin typeface="Trebuchet MS"/>
                <a:cs typeface="Trebuchet MS"/>
              </a:rPr>
              <a:t>ş</a:t>
            </a:r>
            <a:r>
              <a:rPr dirty="0" sz="2900" spc="-10">
                <a:latin typeface="Arial Narrow"/>
                <a:cs typeface="Arial Narrow"/>
              </a:rPr>
              <a:t>ır.</a:t>
            </a:r>
            <a:endParaRPr sz="2900">
              <a:latin typeface="Arial Narrow"/>
              <a:cs typeface="Arial Narrow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51200" y="862075"/>
            <a:ext cx="6499860" cy="80454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5100" spc="-50"/>
              <a:t>Felsefenin</a:t>
            </a:r>
            <a:r>
              <a:rPr dirty="0" sz="5100" spc="90"/>
              <a:t> </a:t>
            </a:r>
            <a:r>
              <a:rPr dirty="0" sz="5100"/>
              <a:t>Alanları</a:t>
            </a:r>
            <a:r>
              <a:rPr dirty="0" sz="5100" spc="85"/>
              <a:t> </a:t>
            </a:r>
            <a:r>
              <a:rPr dirty="0" sz="2250"/>
              <a:t>(D.</a:t>
            </a:r>
            <a:r>
              <a:rPr dirty="0" sz="2250" spc="40"/>
              <a:t> </a:t>
            </a:r>
            <a:r>
              <a:rPr dirty="0" sz="2250" spc="60"/>
              <a:t>Mantık,</a:t>
            </a:r>
            <a:r>
              <a:rPr dirty="0" sz="2250" spc="45"/>
              <a:t> </a:t>
            </a:r>
            <a:r>
              <a:rPr dirty="0" sz="2250" spc="-10"/>
              <a:t>Logic)</a:t>
            </a:r>
            <a:endParaRPr sz="225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3097" y="2110164"/>
            <a:ext cx="135736" cy="115824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3097" y="2795964"/>
            <a:ext cx="135736" cy="115824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3097" y="3481764"/>
            <a:ext cx="135736" cy="115824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3097" y="4167564"/>
            <a:ext cx="135736" cy="115824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3097" y="4853364"/>
            <a:ext cx="135736" cy="115824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3097" y="5539164"/>
            <a:ext cx="135736" cy="115824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3097" y="6224964"/>
            <a:ext cx="135736" cy="115824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3097" y="6910764"/>
            <a:ext cx="135736" cy="115824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3097" y="7596564"/>
            <a:ext cx="135736" cy="115824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3097" y="8739564"/>
            <a:ext cx="135736" cy="115824"/>
          </a:xfrm>
          <a:prstGeom prst="rect">
            <a:avLst/>
          </a:prstGeom>
        </p:spPr>
      </p:pic>
      <p:sp>
        <p:nvSpPr>
          <p:cNvPr id="13" name="object 13" descr=""/>
          <p:cNvSpPr txBox="1"/>
          <p:nvPr/>
        </p:nvSpPr>
        <p:spPr>
          <a:xfrm>
            <a:off x="1079500" y="2059939"/>
            <a:ext cx="10925810" cy="7002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30"/>
              </a:spcBef>
            </a:pP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Akıl</a:t>
            </a:r>
            <a:r>
              <a:rPr dirty="0" sz="2250" spc="2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yürütme</a:t>
            </a:r>
            <a:r>
              <a:rPr dirty="0" sz="2250" spc="2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75">
                <a:solidFill>
                  <a:srgbClr val="3E231A"/>
                </a:solidFill>
                <a:latin typeface="Arial Narrow"/>
                <a:cs typeface="Arial Narrow"/>
              </a:rPr>
              <a:t>nedir?</a:t>
            </a:r>
            <a:endParaRPr sz="2250">
              <a:latin typeface="Arial Narrow"/>
              <a:cs typeface="Arial Narrow"/>
            </a:endParaRPr>
          </a:p>
          <a:p>
            <a:pPr algn="just" marL="12700">
              <a:lnSpc>
                <a:spcPct val="100000"/>
              </a:lnSpc>
              <a:spcBef>
                <a:spcPts val="2700"/>
              </a:spcBef>
            </a:pP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Akıl</a:t>
            </a:r>
            <a:r>
              <a:rPr dirty="0" sz="2250" spc="1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80">
                <a:solidFill>
                  <a:srgbClr val="3E231A"/>
                </a:solidFill>
                <a:latin typeface="Arial Narrow"/>
                <a:cs typeface="Arial Narrow"/>
              </a:rPr>
              <a:t>nedir?</a:t>
            </a:r>
            <a:endParaRPr sz="2250">
              <a:latin typeface="Arial Narrow"/>
              <a:cs typeface="Arial Narrow"/>
            </a:endParaRPr>
          </a:p>
          <a:p>
            <a:pPr algn="just" marL="12700" marR="8267700">
              <a:lnSpc>
                <a:spcPct val="200000"/>
              </a:lnSpc>
            </a:pP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Aklın</a:t>
            </a:r>
            <a:r>
              <a:rPr dirty="0" sz="2250" spc="1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çe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itleri</a:t>
            </a:r>
            <a:r>
              <a:rPr dirty="0" sz="2250" spc="1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50">
                <a:solidFill>
                  <a:srgbClr val="3E231A"/>
                </a:solidFill>
                <a:latin typeface="Arial Narrow"/>
                <a:cs typeface="Arial Narrow"/>
              </a:rPr>
              <a:t>var</a:t>
            </a:r>
            <a:r>
              <a:rPr dirty="0" sz="2250" spc="1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10">
                <a:solidFill>
                  <a:srgbClr val="3E231A"/>
                </a:solidFill>
                <a:latin typeface="Arial Narrow"/>
                <a:cs typeface="Arial Narrow"/>
              </a:rPr>
              <a:t>mıdır?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Aklın</a:t>
            </a:r>
            <a:r>
              <a:rPr dirty="0" sz="225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kuralları</a:t>
            </a:r>
            <a:r>
              <a:rPr dirty="0" sz="2250" spc="1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50">
                <a:solidFill>
                  <a:srgbClr val="3E231A"/>
                </a:solidFill>
                <a:latin typeface="Arial Narrow"/>
                <a:cs typeface="Arial Narrow"/>
              </a:rPr>
              <a:t>var</a:t>
            </a:r>
            <a:r>
              <a:rPr dirty="0" sz="2250" spc="1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10">
                <a:solidFill>
                  <a:srgbClr val="3E231A"/>
                </a:solidFill>
                <a:latin typeface="Arial Narrow"/>
                <a:cs typeface="Arial Narrow"/>
              </a:rPr>
              <a:t>mıdır?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Varsa</a:t>
            </a:r>
            <a:r>
              <a:rPr dirty="0" sz="2250" spc="1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45">
                <a:solidFill>
                  <a:srgbClr val="3E231A"/>
                </a:solidFill>
                <a:latin typeface="Arial Narrow"/>
                <a:cs typeface="Arial Narrow"/>
              </a:rPr>
              <a:t>nelerdir?</a:t>
            </a:r>
            <a:endParaRPr sz="2250">
              <a:latin typeface="Arial Narrow"/>
              <a:cs typeface="Arial Narrow"/>
            </a:endParaRPr>
          </a:p>
          <a:p>
            <a:pPr algn="just" marL="12700" marR="7891780">
              <a:lnSpc>
                <a:spcPct val="200000"/>
              </a:lnSpc>
            </a:pPr>
            <a:r>
              <a:rPr dirty="0" sz="2250" spc="50">
                <a:solidFill>
                  <a:srgbClr val="3E231A"/>
                </a:solidFill>
                <a:latin typeface="Arial Narrow"/>
                <a:cs typeface="Arial Narrow"/>
              </a:rPr>
              <a:t>Bu</a:t>
            </a:r>
            <a:r>
              <a:rPr dirty="0" sz="2250" spc="2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kurallar</a:t>
            </a:r>
            <a:r>
              <a:rPr dirty="0" sz="2250" spc="2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u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tan</a:t>
            </a:r>
            <a:r>
              <a:rPr dirty="0" sz="2250" spc="2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10">
                <a:solidFill>
                  <a:srgbClr val="3E231A"/>
                </a:solidFill>
                <a:latin typeface="Arial Narrow"/>
                <a:cs typeface="Arial Narrow"/>
              </a:rPr>
              <a:t>mıdır?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Evrensel</a:t>
            </a:r>
            <a:r>
              <a:rPr dirty="0" sz="2250" spc="1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80">
                <a:solidFill>
                  <a:srgbClr val="3E231A"/>
                </a:solidFill>
                <a:latin typeface="Arial Narrow"/>
                <a:cs typeface="Arial Narrow"/>
              </a:rPr>
              <a:t>midir?</a:t>
            </a:r>
            <a:endParaRPr sz="22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2700"/>
              </a:spcBef>
            </a:pP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ünme</a:t>
            </a:r>
            <a:r>
              <a:rPr dirty="0" sz="22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90">
                <a:solidFill>
                  <a:srgbClr val="3E231A"/>
                </a:solidFill>
                <a:latin typeface="Arial Narrow"/>
                <a:cs typeface="Arial Narrow"/>
              </a:rPr>
              <a:t>nedir?</a:t>
            </a:r>
            <a:r>
              <a:rPr dirty="0" sz="225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ünmenin</a:t>
            </a:r>
            <a:r>
              <a:rPr dirty="0" sz="225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kuralları</a:t>
            </a:r>
            <a:r>
              <a:rPr dirty="0" sz="225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50">
                <a:solidFill>
                  <a:srgbClr val="3E231A"/>
                </a:solidFill>
                <a:latin typeface="Arial Narrow"/>
                <a:cs typeface="Arial Narrow"/>
              </a:rPr>
              <a:t>var</a:t>
            </a:r>
            <a:r>
              <a:rPr dirty="0" sz="225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10">
                <a:solidFill>
                  <a:srgbClr val="3E231A"/>
                </a:solidFill>
                <a:latin typeface="Arial Narrow"/>
                <a:cs typeface="Arial Narrow"/>
              </a:rPr>
              <a:t>mıdır?</a:t>
            </a:r>
            <a:endParaRPr sz="2250">
              <a:latin typeface="Arial Narrow"/>
              <a:cs typeface="Arial Narrow"/>
            </a:endParaRPr>
          </a:p>
          <a:p>
            <a:pPr marL="12700" marR="5080">
              <a:lnSpc>
                <a:spcPct val="133300"/>
              </a:lnSpc>
              <a:spcBef>
                <a:spcPts val="1800"/>
              </a:spcBef>
            </a:pP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ru</a:t>
            </a:r>
            <a:r>
              <a:rPr dirty="0" sz="22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25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yanlı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250" spc="-70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ünme</a:t>
            </a:r>
            <a:r>
              <a:rPr dirty="0" sz="22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50">
                <a:solidFill>
                  <a:srgbClr val="3E231A"/>
                </a:solidFill>
                <a:latin typeface="Arial Narrow"/>
                <a:cs typeface="Arial Narrow"/>
              </a:rPr>
              <a:t>var</a:t>
            </a:r>
            <a:r>
              <a:rPr dirty="0" sz="225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mıdır?</a:t>
            </a:r>
            <a:r>
              <a:rPr dirty="0" sz="22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er</a:t>
            </a:r>
            <a:r>
              <a:rPr dirty="0" sz="225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varsa</a:t>
            </a:r>
            <a:r>
              <a:rPr dirty="0" sz="22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ru</a:t>
            </a:r>
            <a:r>
              <a:rPr dirty="0" sz="22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25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yanlı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250" spc="-75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ünmeyi</a:t>
            </a:r>
            <a:r>
              <a:rPr dirty="0" sz="225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birbirinden</a:t>
            </a:r>
            <a:r>
              <a:rPr dirty="0" sz="225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ayıran</a:t>
            </a:r>
            <a:r>
              <a:rPr dirty="0" sz="22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kural</a:t>
            </a:r>
            <a:r>
              <a:rPr dirty="0" sz="22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25">
                <a:solidFill>
                  <a:srgbClr val="3E231A"/>
                </a:solidFill>
                <a:latin typeface="Arial Narrow"/>
                <a:cs typeface="Arial Narrow"/>
              </a:rPr>
              <a:t>ve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ölçüleri</a:t>
            </a:r>
            <a:r>
              <a:rPr dirty="0" sz="22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45">
                <a:solidFill>
                  <a:srgbClr val="3E231A"/>
                </a:solidFill>
                <a:latin typeface="Arial Narrow"/>
                <a:cs typeface="Arial Narrow"/>
              </a:rPr>
              <a:t>nelerdir?</a:t>
            </a:r>
            <a:endParaRPr sz="22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2700"/>
              </a:spcBef>
            </a:pP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ru</a:t>
            </a:r>
            <a:r>
              <a:rPr dirty="0" sz="22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ünmenin</a:t>
            </a:r>
            <a:r>
              <a:rPr dirty="0" sz="22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10">
                <a:solidFill>
                  <a:srgbClr val="3E231A"/>
                </a:solidFill>
                <a:latin typeface="Arial Narrow"/>
                <a:cs typeface="Arial Narrow"/>
              </a:rPr>
              <a:t>kayna</a:t>
            </a:r>
            <a:r>
              <a:rPr dirty="0" sz="22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250" spc="-1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22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80">
                <a:solidFill>
                  <a:srgbClr val="3E231A"/>
                </a:solidFill>
                <a:latin typeface="Arial Narrow"/>
                <a:cs typeface="Arial Narrow"/>
              </a:rPr>
              <a:t>nedir?</a:t>
            </a:r>
            <a:endParaRPr sz="2250">
              <a:latin typeface="Arial Narrow"/>
              <a:cs typeface="Arial Narrow"/>
            </a:endParaRPr>
          </a:p>
        </p:txBody>
      </p:sp>
      <p:sp>
        <p:nvSpPr>
          <p:cNvPr id="14" name="object 1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46500" y="870711"/>
            <a:ext cx="5518785" cy="87058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550" spc="-965"/>
              <a:t>T</a:t>
            </a:r>
            <a:r>
              <a:rPr dirty="0" sz="5550" spc="-100"/>
              <a:t>e</a:t>
            </a:r>
            <a:r>
              <a:rPr dirty="0" sz="5550" spc="-10"/>
              <a:t>m</a:t>
            </a:r>
            <a:r>
              <a:rPr dirty="0" sz="5550" spc="-100"/>
              <a:t>el</a:t>
            </a:r>
            <a:r>
              <a:rPr dirty="0" sz="5550" spc="-30"/>
              <a:t> </a:t>
            </a:r>
            <a:r>
              <a:rPr dirty="0" sz="5550" spc="-35"/>
              <a:t>Felsefî</a:t>
            </a:r>
            <a:r>
              <a:rPr dirty="0" sz="5550" spc="-30"/>
              <a:t> </a:t>
            </a:r>
            <a:r>
              <a:rPr dirty="0" sz="5550" spc="40"/>
              <a:t>Akımlar</a:t>
            </a:r>
            <a:endParaRPr sz="555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3256655"/>
            <a:ext cx="226228" cy="19304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0798" y="4425055"/>
            <a:ext cx="226228" cy="193041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0798" y="5593455"/>
            <a:ext cx="226228" cy="193041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6761856"/>
            <a:ext cx="226228" cy="193041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0798" y="7930256"/>
            <a:ext cx="226228" cy="193041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1778000" y="1910460"/>
            <a:ext cx="7350125" cy="65049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120900">
              <a:lnSpc>
                <a:spcPct val="100000"/>
              </a:lnSpc>
              <a:spcBef>
                <a:spcPts val="105"/>
              </a:spcBef>
            </a:pP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(E</a:t>
            </a:r>
            <a:r>
              <a:rPr dirty="0" sz="31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itime</a:t>
            </a:r>
            <a:r>
              <a:rPr dirty="0" sz="3150" spc="-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 spc="155">
                <a:solidFill>
                  <a:srgbClr val="3E231A"/>
                </a:solidFill>
                <a:latin typeface="Arial Narrow"/>
                <a:cs typeface="Arial Narrow"/>
              </a:rPr>
              <a:t>Etki</a:t>
            </a:r>
            <a:r>
              <a:rPr dirty="0" sz="3150" spc="-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>
                <a:solidFill>
                  <a:srgbClr val="3E231A"/>
                </a:solidFill>
                <a:latin typeface="Arial Narrow"/>
                <a:cs typeface="Arial Narrow"/>
              </a:rPr>
              <a:t>Eden</a:t>
            </a:r>
            <a:r>
              <a:rPr dirty="0" sz="3150" spc="-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150" spc="-20">
                <a:solidFill>
                  <a:srgbClr val="3E231A"/>
                </a:solidFill>
                <a:latin typeface="Arial Narrow"/>
                <a:cs typeface="Arial Narrow"/>
              </a:rPr>
              <a:t>Felsefî</a:t>
            </a:r>
            <a:r>
              <a:rPr dirty="0" sz="3150" spc="-10">
                <a:solidFill>
                  <a:srgbClr val="3E231A"/>
                </a:solidFill>
                <a:latin typeface="Arial Narrow"/>
                <a:cs typeface="Arial Narrow"/>
              </a:rPr>
              <a:t> Akımlar)</a:t>
            </a:r>
            <a:endParaRPr sz="3150">
              <a:latin typeface="Arial Narrow"/>
              <a:cs typeface="Arial Narrow"/>
            </a:endParaRPr>
          </a:p>
          <a:p>
            <a:pPr marL="12700" marR="1484630">
              <a:lnSpc>
                <a:spcPct val="201799"/>
              </a:lnSpc>
              <a:spcBef>
                <a:spcPts val="1230"/>
              </a:spcBef>
            </a:pPr>
            <a:r>
              <a:rPr dirty="0" sz="3800" spc="-4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3800" spc="-40">
                <a:solidFill>
                  <a:srgbClr val="3E231A"/>
                </a:solidFill>
                <a:latin typeface="Arial Narrow"/>
                <a:cs typeface="Arial Narrow"/>
              </a:rPr>
              <a:t>dealizm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45">
                <a:solidFill>
                  <a:srgbClr val="3E231A"/>
                </a:solidFill>
                <a:latin typeface="Arial Narrow"/>
                <a:cs typeface="Arial Narrow"/>
              </a:rPr>
              <a:t>(Mefkûrecilik,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30">
                <a:solidFill>
                  <a:srgbClr val="3E231A"/>
                </a:solidFill>
                <a:latin typeface="Arial Narrow"/>
                <a:cs typeface="Arial Narrow"/>
              </a:rPr>
              <a:t>ülkücülük)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Realizm</a:t>
            </a:r>
            <a:r>
              <a:rPr dirty="0" sz="380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(Gerçekçilik)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Pragmatizm</a:t>
            </a:r>
            <a:r>
              <a:rPr dirty="0" sz="3800" spc="3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45">
                <a:solidFill>
                  <a:srgbClr val="3E231A"/>
                </a:solidFill>
                <a:latin typeface="Arial Narrow"/>
                <a:cs typeface="Arial Narrow"/>
              </a:rPr>
              <a:t>(</a:t>
            </a:r>
            <a:r>
              <a:rPr dirty="0" sz="3800" spc="-615">
                <a:solidFill>
                  <a:srgbClr val="3E231A"/>
                </a:solidFill>
                <a:latin typeface="Arial Narrow"/>
                <a:cs typeface="Arial Narrow"/>
              </a:rPr>
              <a:t>Y</a:t>
            </a:r>
            <a:r>
              <a:rPr dirty="0" sz="3800" spc="15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3800" spc="-155">
                <a:solidFill>
                  <a:srgbClr val="3E231A"/>
                </a:solidFill>
                <a:latin typeface="Arial Narrow"/>
                <a:cs typeface="Arial Narrow"/>
              </a:rPr>
              <a:t>r</a:t>
            </a:r>
            <a:r>
              <a:rPr dirty="0" sz="3800" spc="15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3800" spc="-40">
                <a:solidFill>
                  <a:srgbClr val="3E231A"/>
                </a:solidFill>
                <a:latin typeface="Arial Narrow"/>
                <a:cs typeface="Arial Narrow"/>
              </a:rPr>
              <a:t>r</a:t>
            </a:r>
            <a:r>
              <a:rPr dirty="0" sz="3800" spc="55">
                <a:solidFill>
                  <a:srgbClr val="3E231A"/>
                </a:solidFill>
                <a:latin typeface="Arial Narrow"/>
                <a:cs typeface="Arial Narrow"/>
              </a:rPr>
              <a:t>c</a:t>
            </a:r>
            <a:r>
              <a:rPr dirty="0" sz="3800" spc="45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3800" spc="55">
                <a:solidFill>
                  <a:srgbClr val="3E231A"/>
                </a:solidFill>
                <a:latin typeface="Arial Narrow"/>
                <a:cs typeface="Arial Narrow"/>
              </a:rPr>
              <a:t>l</a:t>
            </a:r>
            <a:r>
              <a:rPr dirty="0" sz="3800" spc="45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3800" spc="55">
                <a:solidFill>
                  <a:srgbClr val="3E231A"/>
                </a:solidFill>
                <a:latin typeface="Arial Narrow"/>
                <a:cs typeface="Arial Narrow"/>
              </a:rPr>
              <a:t>k)</a:t>
            </a:r>
            <a:r>
              <a:rPr dirty="0" sz="38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Existansiyalizm</a:t>
            </a:r>
            <a:r>
              <a:rPr dirty="0" sz="3800" spc="5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(varolu</a:t>
            </a:r>
            <a:r>
              <a:rPr dirty="0" sz="38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çuluk)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Natüralizm</a:t>
            </a:r>
            <a:r>
              <a:rPr dirty="0" sz="3800" spc="-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30">
                <a:solidFill>
                  <a:srgbClr val="3E231A"/>
                </a:solidFill>
                <a:latin typeface="Arial Narrow"/>
                <a:cs typeface="Arial Narrow"/>
              </a:rPr>
              <a:t>(</a:t>
            </a:r>
            <a:r>
              <a:rPr dirty="0" sz="3800" spc="-605">
                <a:solidFill>
                  <a:srgbClr val="3E231A"/>
                </a:solidFill>
                <a:latin typeface="Arial Narrow"/>
                <a:cs typeface="Arial Narrow"/>
              </a:rPr>
              <a:t>T</a:t>
            </a:r>
            <a:r>
              <a:rPr dirty="0" sz="3800" spc="13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3800" spc="150">
                <a:solidFill>
                  <a:srgbClr val="3E231A"/>
                </a:solidFill>
                <a:latin typeface="Arial Narrow"/>
                <a:cs typeface="Arial Narrow"/>
              </a:rPr>
              <a:t>b</a:t>
            </a:r>
            <a:r>
              <a:rPr dirty="0" sz="3800" spc="-75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3800" spc="-55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3800" spc="40">
                <a:solidFill>
                  <a:srgbClr val="3E231A"/>
                </a:solidFill>
                <a:latin typeface="Arial Narrow"/>
                <a:cs typeface="Arial Narrow"/>
              </a:rPr>
              <a:t>t</a:t>
            </a:r>
            <a:r>
              <a:rPr dirty="0" sz="3800" spc="35">
                <a:solidFill>
                  <a:srgbClr val="3E231A"/>
                </a:solidFill>
                <a:latin typeface="Arial Narrow"/>
                <a:cs typeface="Arial Narrow"/>
              </a:rPr>
              <a:t>ç</a:t>
            </a:r>
            <a:r>
              <a:rPr dirty="0" sz="3800" spc="3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3800" spc="40">
                <a:solidFill>
                  <a:srgbClr val="3E231A"/>
                </a:solidFill>
                <a:latin typeface="Arial Narrow"/>
                <a:cs typeface="Arial Narrow"/>
              </a:rPr>
              <a:t>l</a:t>
            </a:r>
            <a:r>
              <a:rPr dirty="0" sz="3800" spc="3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3800" spc="40">
                <a:solidFill>
                  <a:srgbClr val="3E231A"/>
                </a:solidFill>
                <a:latin typeface="Arial Narrow"/>
                <a:cs typeface="Arial Narrow"/>
              </a:rPr>
              <a:t>k)</a:t>
            </a:r>
            <a:endParaRPr sz="3800">
              <a:latin typeface="Arial Narrow"/>
              <a:cs typeface="Arial Narrow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05300" y="846327"/>
            <a:ext cx="4519930" cy="71691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4500" spc="-715"/>
              <a:t>T</a:t>
            </a:r>
            <a:r>
              <a:rPr dirty="0" sz="4500" spc="-10"/>
              <a:t>e</a:t>
            </a:r>
            <a:r>
              <a:rPr dirty="0" sz="4500" spc="60"/>
              <a:t>m</a:t>
            </a:r>
            <a:r>
              <a:rPr dirty="0" sz="4500" spc="-10"/>
              <a:t>el</a:t>
            </a:r>
            <a:r>
              <a:rPr dirty="0" sz="4500" spc="-120"/>
              <a:t> </a:t>
            </a:r>
            <a:r>
              <a:rPr dirty="0" sz="4500" spc="-10"/>
              <a:t>Felsefî</a:t>
            </a:r>
            <a:r>
              <a:rPr dirty="0" sz="4500" spc="-229"/>
              <a:t> </a:t>
            </a:r>
            <a:r>
              <a:rPr dirty="0" sz="4500" spc="45"/>
              <a:t>Akımlar</a:t>
            </a:r>
            <a:endParaRPr sz="45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6679" y="2588205"/>
            <a:ext cx="162884" cy="138990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56679" y="3980125"/>
            <a:ext cx="162884" cy="138990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56679" y="5372045"/>
            <a:ext cx="162884" cy="138990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56679" y="6205165"/>
            <a:ext cx="162884" cy="138990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56679" y="7597085"/>
            <a:ext cx="162884" cy="138990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1384300" y="1691258"/>
            <a:ext cx="10439400" cy="683704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R="67310">
              <a:lnSpc>
                <a:spcPct val="100000"/>
              </a:lnSpc>
              <a:spcBef>
                <a:spcPts val="130"/>
              </a:spcBef>
            </a:pP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(E</a:t>
            </a:r>
            <a:r>
              <a:rPr dirty="0" sz="25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itime</a:t>
            </a:r>
            <a:r>
              <a:rPr dirty="0" sz="25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140">
                <a:solidFill>
                  <a:srgbClr val="3E231A"/>
                </a:solidFill>
                <a:latin typeface="Arial Narrow"/>
                <a:cs typeface="Arial Narrow"/>
              </a:rPr>
              <a:t>Etki</a:t>
            </a:r>
            <a:r>
              <a:rPr dirty="0" sz="25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Eden</a:t>
            </a:r>
            <a:r>
              <a:rPr dirty="0" sz="25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Felsefî</a:t>
            </a:r>
            <a:r>
              <a:rPr dirty="0" sz="25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Akımlar)</a:t>
            </a:r>
            <a:endParaRPr sz="2550">
              <a:latin typeface="Arial Narrow"/>
              <a:cs typeface="Arial Narrow"/>
            </a:endParaRPr>
          </a:p>
          <a:p>
            <a:pPr marL="12700" marR="5080">
              <a:lnSpc>
                <a:spcPct val="135800"/>
              </a:lnSpc>
              <a:spcBef>
                <a:spcPts val="2230"/>
              </a:spcBef>
            </a:pP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7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itim</a:t>
            </a:r>
            <a:r>
              <a:rPr dirty="0" sz="270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insaların</a:t>
            </a:r>
            <a:r>
              <a:rPr dirty="0" sz="270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hayatlarını</a:t>
            </a:r>
            <a:r>
              <a:rPr dirty="0" sz="270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kapsayan</a:t>
            </a:r>
            <a:r>
              <a:rPr dirty="0" sz="270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geleceklerini</a:t>
            </a:r>
            <a:r>
              <a:rPr dirty="0" sz="270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ekillendiren</a:t>
            </a:r>
            <a:r>
              <a:rPr dirty="0" sz="270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70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yönlendiren</a:t>
            </a:r>
            <a:r>
              <a:rPr dirty="0" sz="270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35">
                <a:solidFill>
                  <a:srgbClr val="3E231A"/>
                </a:solidFill>
                <a:latin typeface="Arial Narrow"/>
                <a:cs typeface="Arial Narrow"/>
              </a:rPr>
              <a:t>bir </a:t>
            </a:r>
            <a:r>
              <a:rPr dirty="0" sz="2700" spc="-10">
                <a:solidFill>
                  <a:srgbClr val="3E231A"/>
                </a:solidFill>
                <a:latin typeface="Arial Narrow"/>
                <a:cs typeface="Arial Narrow"/>
              </a:rPr>
              <a:t>faaliyettir.</a:t>
            </a:r>
            <a:endParaRPr sz="2700">
              <a:latin typeface="Arial Narrow"/>
              <a:cs typeface="Arial Narrow"/>
            </a:endParaRPr>
          </a:p>
          <a:p>
            <a:pPr marL="12700" marR="772160">
              <a:lnSpc>
                <a:spcPct val="135800"/>
              </a:lnSpc>
              <a:spcBef>
                <a:spcPts val="2200"/>
              </a:spcBef>
            </a:pPr>
            <a:r>
              <a:rPr dirty="0" sz="2700" spc="60">
                <a:solidFill>
                  <a:srgbClr val="3E231A"/>
                </a:solidFill>
                <a:latin typeface="Arial Narrow"/>
                <a:cs typeface="Arial Narrow"/>
              </a:rPr>
              <a:t>Bu</a:t>
            </a:r>
            <a:r>
              <a:rPr dirty="0" sz="270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faaliyeti</a:t>
            </a:r>
            <a:r>
              <a:rPr dirty="0" sz="270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yaparken</a:t>
            </a:r>
            <a:r>
              <a:rPr dirty="0" sz="270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kullanılan</a:t>
            </a:r>
            <a:r>
              <a:rPr dirty="0" sz="2700" spc="1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-10">
                <a:solidFill>
                  <a:srgbClr val="3E231A"/>
                </a:solidFill>
                <a:latin typeface="Arial Narrow"/>
                <a:cs typeface="Arial Narrow"/>
              </a:rPr>
              <a:t>kelimeler,</a:t>
            </a:r>
            <a:r>
              <a:rPr dirty="0" sz="2700" spc="1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kavramlar,</a:t>
            </a:r>
            <a:r>
              <a:rPr dirty="0" sz="2700" spc="1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kuramlar</a:t>
            </a:r>
            <a:r>
              <a:rPr dirty="0" sz="2700" spc="1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70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85">
                <a:solidFill>
                  <a:srgbClr val="3E231A"/>
                </a:solidFill>
                <a:latin typeface="Arial Narrow"/>
                <a:cs typeface="Arial Narrow"/>
              </a:rPr>
              <a:t>fikirler</a:t>
            </a:r>
            <a:r>
              <a:rPr dirty="0" sz="270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-25">
                <a:solidFill>
                  <a:srgbClr val="3E231A"/>
                </a:solidFill>
                <a:latin typeface="Arial Narrow"/>
                <a:cs typeface="Arial Narrow"/>
              </a:rPr>
              <a:t>ya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27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rudan</a:t>
            </a:r>
            <a:r>
              <a:rPr dirty="0" sz="2700" spc="1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6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700" spc="1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felsefî</a:t>
            </a:r>
            <a:r>
              <a:rPr dirty="0" sz="2700" spc="1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görü</a:t>
            </a:r>
            <a:r>
              <a:rPr dirty="0" sz="27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700" spc="1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dayanır</a:t>
            </a:r>
            <a:r>
              <a:rPr dirty="0" sz="2700" spc="1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veya</a:t>
            </a:r>
            <a:r>
              <a:rPr dirty="0" sz="2700" spc="1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eklektik</a:t>
            </a:r>
            <a:r>
              <a:rPr dirty="0" sz="2700" spc="1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-10">
                <a:solidFill>
                  <a:srgbClr val="3E231A"/>
                </a:solidFill>
                <a:latin typeface="Arial Narrow"/>
                <a:cs typeface="Arial Narrow"/>
              </a:rPr>
              <a:t>olabilir.</a:t>
            </a:r>
            <a:endParaRPr sz="27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3360"/>
              </a:spcBef>
            </a:pPr>
            <a:r>
              <a:rPr dirty="0" sz="2700" spc="130">
                <a:solidFill>
                  <a:srgbClr val="3E231A"/>
                </a:solidFill>
                <a:latin typeface="Arial Narrow"/>
                <a:cs typeface="Arial Narrow"/>
              </a:rPr>
              <a:t>Her</a:t>
            </a:r>
            <a:r>
              <a:rPr dirty="0" sz="27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durumda</a:t>
            </a:r>
            <a:r>
              <a:rPr dirty="0" sz="27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yapılan</a:t>
            </a:r>
            <a:r>
              <a:rPr dirty="0" sz="27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7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itim</a:t>
            </a:r>
            <a:r>
              <a:rPr dirty="0" sz="27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faaliyetinin</a:t>
            </a:r>
            <a:r>
              <a:rPr dirty="0" sz="27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60">
                <a:solidFill>
                  <a:srgbClr val="3E231A"/>
                </a:solidFill>
                <a:latin typeface="Arial Narrow"/>
                <a:cs typeface="Arial Narrow"/>
              </a:rPr>
              <a:t>bir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felsefî</a:t>
            </a:r>
            <a:r>
              <a:rPr dirty="0" sz="27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-10">
                <a:solidFill>
                  <a:srgbClr val="3E231A"/>
                </a:solidFill>
                <a:latin typeface="Arial Narrow"/>
                <a:cs typeface="Arial Narrow"/>
              </a:rPr>
              <a:t>dayana</a:t>
            </a:r>
            <a:r>
              <a:rPr dirty="0" sz="270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00" spc="-1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27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-20">
                <a:solidFill>
                  <a:srgbClr val="3E231A"/>
                </a:solidFill>
                <a:latin typeface="Arial Narrow"/>
                <a:cs typeface="Arial Narrow"/>
              </a:rPr>
              <a:t>olaca</a:t>
            </a:r>
            <a:r>
              <a:rPr dirty="0" sz="2700" spc="-2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00" spc="-2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27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-1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27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700" spc="-10">
                <a:solidFill>
                  <a:srgbClr val="3E231A"/>
                </a:solidFill>
                <a:latin typeface="Arial Narrow"/>
                <a:cs typeface="Arial Narrow"/>
              </a:rPr>
              <a:t>ikâr.</a:t>
            </a:r>
            <a:endParaRPr sz="2700">
              <a:latin typeface="Arial Narrow"/>
              <a:cs typeface="Arial Narrow"/>
            </a:endParaRPr>
          </a:p>
          <a:p>
            <a:pPr marL="12700" marR="263525">
              <a:lnSpc>
                <a:spcPct val="135800"/>
              </a:lnSpc>
              <a:spcBef>
                <a:spcPts val="2100"/>
              </a:spcBef>
            </a:pPr>
            <a:r>
              <a:rPr dirty="0" sz="2700">
                <a:solidFill>
                  <a:srgbClr val="3E231A"/>
                </a:solidFill>
                <a:latin typeface="Trebuchet MS"/>
                <a:cs typeface="Trebuchet MS"/>
              </a:rPr>
              <a:t>İş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te</a:t>
            </a:r>
            <a:r>
              <a:rPr dirty="0" sz="27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bu</a:t>
            </a:r>
            <a:r>
              <a:rPr dirty="0" sz="27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felsefî</a:t>
            </a:r>
            <a:r>
              <a:rPr dirty="0" sz="270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27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ünce,</a:t>
            </a:r>
            <a:r>
              <a:rPr dirty="0" sz="27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görü</a:t>
            </a:r>
            <a:r>
              <a:rPr dirty="0" sz="27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700" spc="-90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7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itim</a:t>
            </a:r>
            <a:r>
              <a:rPr dirty="0" sz="27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faaliyetinin</a:t>
            </a:r>
            <a:r>
              <a:rPr dirty="0" sz="27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70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yönünü,</a:t>
            </a:r>
            <a:r>
              <a:rPr dirty="0" sz="27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eklini</a:t>
            </a:r>
            <a:r>
              <a:rPr dirty="0" sz="270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7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-10">
                <a:solidFill>
                  <a:srgbClr val="3E231A"/>
                </a:solidFill>
                <a:latin typeface="Arial Narrow"/>
                <a:cs typeface="Arial Narrow"/>
              </a:rPr>
              <a:t>yöntemini belirleyecektir.</a:t>
            </a:r>
            <a:endParaRPr sz="2700">
              <a:latin typeface="Arial Narrow"/>
              <a:cs typeface="Arial Narrow"/>
            </a:endParaRPr>
          </a:p>
          <a:p>
            <a:pPr marL="12700" marR="346075">
              <a:lnSpc>
                <a:spcPct val="135800"/>
              </a:lnSpc>
              <a:spcBef>
                <a:spcPts val="2200"/>
              </a:spcBef>
            </a:pP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Di</a:t>
            </a:r>
            <a:r>
              <a:rPr dirty="0" sz="27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er</a:t>
            </a:r>
            <a:r>
              <a:rPr dirty="0" sz="27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60">
                <a:solidFill>
                  <a:srgbClr val="3E231A"/>
                </a:solidFill>
                <a:latin typeface="Arial Narrow"/>
                <a:cs typeface="Arial Narrow"/>
              </a:rPr>
              <a:t>bir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ifade</a:t>
            </a:r>
            <a:r>
              <a:rPr dirty="0" sz="27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27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felsefe</a:t>
            </a:r>
            <a:r>
              <a:rPr dirty="0" sz="27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kavram</a:t>
            </a:r>
            <a:r>
              <a:rPr dirty="0" sz="27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üretme</a:t>
            </a:r>
            <a:r>
              <a:rPr dirty="0" sz="27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alanı</a:t>
            </a:r>
            <a:r>
              <a:rPr dirty="0" sz="27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27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felsefe</a:t>
            </a:r>
            <a:r>
              <a:rPr dirty="0" sz="27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üretti</a:t>
            </a:r>
            <a:r>
              <a:rPr dirty="0" sz="27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27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-10">
                <a:solidFill>
                  <a:srgbClr val="3E231A"/>
                </a:solidFill>
                <a:latin typeface="Arial Narrow"/>
                <a:cs typeface="Arial Narrow"/>
              </a:rPr>
              <a:t>kavramlarla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7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itime</a:t>
            </a:r>
            <a:r>
              <a:rPr dirty="0" sz="27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yön</a:t>
            </a:r>
            <a:r>
              <a:rPr dirty="0" sz="27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vermekte</a:t>
            </a:r>
            <a:r>
              <a:rPr dirty="0" sz="27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7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7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itime</a:t>
            </a:r>
            <a:r>
              <a:rPr dirty="0" sz="27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80">
                <a:solidFill>
                  <a:srgbClr val="3E231A"/>
                </a:solidFill>
                <a:latin typeface="Arial Narrow"/>
                <a:cs typeface="Arial Narrow"/>
              </a:rPr>
              <a:t>ait</a:t>
            </a:r>
            <a:r>
              <a:rPr dirty="0" sz="27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27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ünceleri</a:t>
            </a:r>
            <a:r>
              <a:rPr dirty="0" sz="27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700" spc="-10">
                <a:solidFill>
                  <a:srgbClr val="3E231A"/>
                </a:solidFill>
                <a:latin typeface="Arial Narrow"/>
                <a:cs typeface="Arial Narrow"/>
              </a:rPr>
              <a:t>ekillendirmektedir.</a:t>
            </a:r>
            <a:endParaRPr sz="2700">
              <a:latin typeface="Arial Narrow"/>
              <a:cs typeface="Arial Narrow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4200" y="909827"/>
            <a:ext cx="6752590" cy="99123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6300" spc="-40">
                <a:latin typeface="Trebuchet MS"/>
                <a:cs typeface="Trebuchet MS"/>
              </a:rPr>
              <a:t>İ</a:t>
            </a:r>
            <a:r>
              <a:rPr dirty="0" sz="6300" spc="-40"/>
              <a:t>dealizm</a:t>
            </a:r>
            <a:r>
              <a:rPr dirty="0" sz="6300" spc="-110"/>
              <a:t> </a:t>
            </a:r>
            <a:r>
              <a:rPr dirty="0" sz="6300"/>
              <a:t>ve</a:t>
            </a:r>
            <a:r>
              <a:rPr dirty="0" sz="6300" spc="-105"/>
              <a:t> </a:t>
            </a:r>
            <a:r>
              <a:rPr dirty="0" sz="3850"/>
              <a:t>E</a:t>
            </a:r>
            <a:r>
              <a:rPr dirty="0" sz="3850">
                <a:latin typeface="Trebuchet MS"/>
                <a:cs typeface="Trebuchet MS"/>
              </a:rPr>
              <a:t>ğ</a:t>
            </a:r>
            <a:r>
              <a:rPr dirty="0" sz="3850"/>
              <a:t>itime</a:t>
            </a:r>
            <a:r>
              <a:rPr dirty="0" sz="3850" spc="-65"/>
              <a:t> </a:t>
            </a:r>
            <a:r>
              <a:rPr dirty="0" sz="3850" spc="-705"/>
              <a:t>Y</a:t>
            </a:r>
            <a:r>
              <a:rPr dirty="0" sz="3850" spc="90"/>
              <a:t>a</a:t>
            </a:r>
            <a:r>
              <a:rPr dirty="0" sz="3850" spc="-25"/>
              <a:t>ns</a:t>
            </a:r>
            <a:r>
              <a:rPr dirty="0" sz="3850" spc="-20"/>
              <a:t>ı</a:t>
            </a:r>
            <a:r>
              <a:rPr dirty="0" sz="3850" spc="-65"/>
              <a:t>m</a:t>
            </a:r>
            <a:r>
              <a:rPr dirty="0" sz="3850" spc="-30"/>
              <a:t>a</a:t>
            </a:r>
            <a:r>
              <a:rPr dirty="0" sz="3850" spc="-20"/>
              <a:t>sı</a:t>
            </a:r>
            <a:endParaRPr sz="385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3144351"/>
            <a:ext cx="219442" cy="18725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0798" y="4275921"/>
            <a:ext cx="219442" cy="187251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6169491"/>
            <a:ext cx="219442" cy="187251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0798" y="7301061"/>
            <a:ext cx="219442" cy="187251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765300" y="2069592"/>
            <a:ext cx="10125710" cy="6470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647700">
              <a:lnSpc>
                <a:spcPct val="100000"/>
              </a:lnSpc>
              <a:spcBef>
                <a:spcPts val="100"/>
              </a:spcBef>
            </a:pPr>
            <a:r>
              <a:rPr dirty="0" sz="2900" spc="-10">
                <a:solidFill>
                  <a:srgbClr val="3E231A"/>
                </a:solidFill>
                <a:latin typeface="Arial Narrow"/>
                <a:cs typeface="Arial Narrow"/>
              </a:rPr>
              <a:t>(Kelime</a:t>
            </a:r>
            <a:r>
              <a:rPr dirty="0" sz="29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65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290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00" spc="-1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900" spc="-10">
                <a:solidFill>
                  <a:srgbClr val="3E231A"/>
                </a:solidFill>
                <a:latin typeface="Arial Narrow"/>
                <a:cs typeface="Arial Narrow"/>
              </a:rPr>
              <a:t>dealizm)</a:t>
            </a:r>
            <a:endParaRPr sz="29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6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</a:pPr>
            <a:r>
              <a:rPr dirty="0" sz="3650" spc="-25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3650" spc="-25">
                <a:solidFill>
                  <a:srgbClr val="3E231A"/>
                </a:solidFill>
                <a:latin typeface="Arial Narrow"/>
                <a:cs typeface="Arial Narrow"/>
              </a:rPr>
              <a:t>dealizm</a:t>
            </a:r>
            <a:r>
              <a:rPr dirty="0" sz="36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kelimesinin</a:t>
            </a:r>
            <a:r>
              <a:rPr dirty="0" sz="36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kökeni</a:t>
            </a:r>
            <a:r>
              <a:rPr dirty="0" sz="36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60">
                <a:solidFill>
                  <a:srgbClr val="3E231A"/>
                </a:solidFill>
                <a:latin typeface="Arial Narrow"/>
                <a:cs typeface="Arial Narrow"/>
              </a:rPr>
              <a:t>Latince </a:t>
            </a:r>
            <a:r>
              <a:rPr dirty="0" sz="3650" spc="110">
                <a:solidFill>
                  <a:srgbClr val="3E231A"/>
                </a:solidFill>
                <a:latin typeface="Arial Narrow"/>
                <a:cs typeface="Arial Narrow"/>
              </a:rPr>
              <a:t>“videre”</a:t>
            </a:r>
            <a:r>
              <a:rPr dirty="0" sz="36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-10">
                <a:solidFill>
                  <a:srgbClr val="3E231A"/>
                </a:solidFill>
                <a:latin typeface="Arial Narrow"/>
                <a:cs typeface="Arial Narrow"/>
              </a:rPr>
              <a:t>görmek</a:t>
            </a:r>
            <a:endParaRPr sz="3650">
              <a:latin typeface="Arial Narrow"/>
              <a:cs typeface="Arial Narrow"/>
            </a:endParaRPr>
          </a:p>
          <a:p>
            <a:pPr marL="12700" marR="1198880">
              <a:lnSpc>
                <a:spcPct val="137000"/>
              </a:lnSpc>
              <a:spcBef>
                <a:spcPts val="2900"/>
              </a:spcBef>
            </a:pP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Yunanca</a:t>
            </a:r>
            <a:r>
              <a:rPr dirty="0" sz="36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90">
                <a:solidFill>
                  <a:srgbClr val="3E231A"/>
                </a:solidFill>
                <a:latin typeface="Arial Narrow"/>
                <a:cs typeface="Arial Narrow"/>
              </a:rPr>
              <a:t>“eidea”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göz</a:t>
            </a:r>
            <a:r>
              <a:rPr dirty="0" sz="36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önüne</a:t>
            </a:r>
            <a:r>
              <a:rPr dirty="0" sz="36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getirme</a:t>
            </a:r>
            <a:r>
              <a:rPr dirty="0" sz="36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-25">
                <a:solidFill>
                  <a:srgbClr val="3E231A"/>
                </a:solidFill>
                <a:latin typeface="Arial Narrow"/>
                <a:cs typeface="Arial Narrow"/>
              </a:rPr>
              <a:t>anlamında</a:t>
            </a:r>
            <a:r>
              <a:rPr dirty="0" sz="36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-20">
                <a:solidFill>
                  <a:srgbClr val="3E231A"/>
                </a:solidFill>
                <a:latin typeface="Arial Narrow"/>
                <a:cs typeface="Arial Narrow"/>
              </a:rPr>
              <a:t>olup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Fransızcaya</a:t>
            </a:r>
            <a:r>
              <a:rPr dirty="0" sz="3650" spc="1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100">
                <a:solidFill>
                  <a:srgbClr val="3E231A"/>
                </a:solidFill>
                <a:latin typeface="Arial Narrow"/>
                <a:cs typeface="Arial Narrow"/>
              </a:rPr>
              <a:t>“idée”</a:t>
            </a:r>
            <a:r>
              <a:rPr dirty="0" sz="3650" spc="20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eklinde</a:t>
            </a:r>
            <a:r>
              <a:rPr dirty="0" sz="3650" spc="2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40">
                <a:solidFill>
                  <a:srgbClr val="3E231A"/>
                </a:solidFill>
                <a:latin typeface="Arial Narrow"/>
                <a:cs typeface="Arial Narrow"/>
              </a:rPr>
              <a:t>geçmi</a:t>
            </a:r>
            <a:r>
              <a:rPr dirty="0" sz="3650" spc="4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650" spc="40">
                <a:solidFill>
                  <a:srgbClr val="3E231A"/>
                </a:solidFill>
                <a:latin typeface="Arial Narrow"/>
                <a:cs typeface="Arial Narrow"/>
              </a:rPr>
              <a:t>tir.</a:t>
            </a:r>
            <a:endParaRPr sz="36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4520"/>
              </a:spcBef>
            </a:pPr>
            <a:r>
              <a:rPr dirty="0" sz="36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ngilizceye</a:t>
            </a:r>
            <a:r>
              <a:rPr dirty="0" sz="36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ise</a:t>
            </a:r>
            <a:r>
              <a:rPr dirty="0" sz="36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110">
                <a:solidFill>
                  <a:srgbClr val="3E231A"/>
                </a:solidFill>
                <a:latin typeface="Arial Narrow"/>
                <a:cs typeface="Arial Narrow"/>
              </a:rPr>
              <a:t>“idea”</a:t>
            </a:r>
            <a:r>
              <a:rPr dirty="0" sz="36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eklinde</a:t>
            </a:r>
            <a:r>
              <a:rPr dirty="0" sz="36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geçmi</a:t>
            </a:r>
            <a:r>
              <a:rPr dirty="0" sz="36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650" spc="-200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3650" spc="-25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endParaRPr sz="3650">
              <a:latin typeface="Arial Narrow"/>
              <a:cs typeface="Arial Narrow"/>
            </a:endParaRPr>
          </a:p>
          <a:p>
            <a:pPr marL="12700" marR="5080">
              <a:lnSpc>
                <a:spcPct val="137000"/>
              </a:lnSpc>
              <a:spcBef>
                <a:spcPts val="2900"/>
              </a:spcBef>
            </a:pPr>
            <a:r>
              <a:rPr dirty="0" sz="3650" spc="65">
                <a:solidFill>
                  <a:srgbClr val="3E231A"/>
                </a:solidFill>
                <a:latin typeface="Arial Narrow"/>
                <a:cs typeface="Arial Narrow"/>
              </a:rPr>
              <a:t>Türkçede</a:t>
            </a:r>
            <a:r>
              <a:rPr dirty="0" sz="36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140">
                <a:solidFill>
                  <a:srgbClr val="3E231A"/>
                </a:solidFill>
                <a:latin typeface="Arial Narrow"/>
                <a:cs typeface="Arial Narrow"/>
              </a:rPr>
              <a:t>fikir,</a:t>
            </a:r>
            <a:r>
              <a:rPr dirty="0" sz="36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36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ünce,</a:t>
            </a:r>
            <a:r>
              <a:rPr dirty="0" sz="36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mütalaa,</a:t>
            </a:r>
            <a:r>
              <a:rPr dirty="0" sz="36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60">
                <a:solidFill>
                  <a:srgbClr val="3E231A"/>
                </a:solidFill>
                <a:latin typeface="Arial Narrow"/>
                <a:cs typeface="Arial Narrow"/>
              </a:rPr>
              <a:t>tasavvur,</a:t>
            </a:r>
            <a:r>
              <a:rPr dirty="0" sz="36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inanç,</a:t>
            </a:r>
            <a:r>
              <a:rPr dirty="0" sz="36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-10">
                <a:solidFill>
                  <a:srgbClr val="3E231A"/>
                </a:solidFill>
                <a:latin typeface="Arial Narrow"/>
                <a:cs typeface="Arial Narrow"/>
              </a:rPr>
              <a:t>tahmin,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sanı</a:t>
            </a:r>
            <a:r>
              <a:rPr dirty="0" sz="3650" spc="-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anlamlarında</a:t>
            </a:r>
            <a:r>
              <a:rPr dirty="0" sz="36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-10">
                <a:solidFill>
                  <a:srgbClr val="3E231A"/>
                </a:solidFill>
                <a:latin typeface="Arial Narrow"/>
                <a:cs typeface="Arial Narrow"/>
              </a:rPr>
              <a:t>kullanılmaktadır.</a:t>
            </a:r>
            <a:endParaRPr sz="3650">
              <a:latin typeface="Arial Narrow"/>
              <a:cs typeface="Arial Narrow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86100" y="927608"/>
            <a:ext cx="6823075" cy="10464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700" spc="-70">
                <a:latin typeface="Trebuchet MS"/>
                <a:cs typeface="Trebuchet MS"/>
              </a:rPr>
              <a:t>İ</a:t>
            </a:r>
            <a:r>
              <a:rPr dirty="0" sz="6700" spc="-70"/>
              <a:t>dealizm</a:t>
            </a:r>
            <a:r>
              <a:rPr dirty="0" sz="6700" spc="-114"/>
              <a:t> </a:t>
            </a:r>
            <a:r>
              <a:rPr dirty="0" sz="6700"/>
              <a:t>ve</a:t>
            </a:r>
            <a:r>
              <a:rPr dirty="0" sz="6700" spc="-110"/>
              <a:t> </a:t>
            </a:r>
            <a:r>
              <a:rPr dirty="0" sz="3700"/>
              <a:t>E</a:t>
            </a:r>
            <a:r>
              <a:rPr dirty="0" sz="3700">
                <a:latin typeface="Trebuchet MS"/>
                <a:cs typeface="Trebuchet MS"/>
              </a:rPr>
              <a:t>ğ</a:t>
            </a:r>
            <a:r>
              <a:rPr dirty="0" sz="3700"/>
              <a:t>itime</a:t>
            </a:r>
            <a:r>
              <a:rPr dirty="0" sz="3700" spc="-55"/>
              <a:t> </a:t>
            </a:r>
            <a:r>
              <a:rPr dirty="0" sz="3700" spc="-675"/>
              <a:t>Y</a:t>
            </a:r>
            <a:r>
              <a:rPr dirty="0" sz="3700" spc="85"/>
              <a:t>a</a:t>
            </a:r>
            <a:r>
              <a:rPr dirty="0" sz="3700" spc="-25"/>
              <a:t>n</a:t>
            </a:r>
            <a:r>
              <a:rPr dirty="0" sz="3700" spc="-20"/>
              <a:t>sı</a:t>
            </a:r>
            <a:r>
              <a:rPr dirty="0" sz="3700" spc="-65"/>
              <a:t>m</a:t>
            </a:r>
            <a:r>
              <a:rPr dirty="0" sz="3700" spc="-30"/>
              <a:t>a</a:t>
            </a:r>
            <a:r>
              <a:rPr dirty="0" sz="3700" spc="-20"/>
              <a:t>sı</a:t>
            </a:r>
            <a:endParaRPr sz="370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3828155"/>
            <a:ext cx="226228" cy="19304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90698" y="4996555"/>
            <a:ext cx="226228" cy="193041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1778000" y="2162936"/>
            <a:ext cx="9860915" cy="56807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ctr" marR="395605">
              <a:lnSpc>
                <a:spcPct val="100000"/>
              </a:lnSpc>
              <a:spcBef>
                <a:spcPts val="120"/>
              </a:spcBef>
            </a:pP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(Kavram</a:t>
            </a:r>
            <a:r>
              <a:rPr dirty="0" sz="3050" spc="2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3050" spc="2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2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3050" spc="-20">
                <a:solidFill>
                  <a:srgbClr val="3E231A"/>
                </a:solidFill>
                <a:latin typeface="Arial Narrow"/>
                <a:cs typeface="Arial Narrow"/>
              </a:rPr>
              <a:t>dea)</a:t>
            </a:r>
            <a:endParaRPr sz="305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</a:pPr>
            <a:endParaRPr sz="49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2865"/>
              </a:spcBef>
            </a:pPr>
            <a:r>
              <a:rPr dirty="0" sz="3800" spc="-3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3800" spc="-30">
                <a:solidFill>
                  <a:srgbClr val="3E231A"/>
                </a:solidFill>
                <a:latin typeface="Arial Narrow"/>
                <a:cs typeface="Arial Narrow"/>
              </a:rPr>
              <a:t>deal</a:t>
            </a:r>
            <a:r>
              <a:rPr dirty="0" sz="3800" spc="-1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20">
                <a:solidFill>
                  <a:srgbClr val="3E231A"/>
                </a:solidFill>
                <a:latin typeface="Arial Narrow"/>
                <a:cs typeface="Arial Narrow"/>
              </a:rPr>
              <a:t>ise;</a:t>
            </a:r>
            <a:endParaRPr sz="3800">
              <a:latin typeface="Arial Narrow"/>
              <a:cs typeface="Arial Narrow"/>
            </a:endParaRPr>
          </a:p>
          <a:p>
            <a:pPr marL="482600" marR="5080">
              <a:lnSpc>
                <a:spcPct val="136000"/>
              </a:lnSpc>
              <a:spcBef>
                <a:spcPts val="3000"/>
              </a:spcBef>
            </a:pPr>
            <a:r>
              <a:rPr dirty="0" sz="3800" spc="-114">
                <a:solidFill>
                  <a:srgbClr val="3E231A"/>
                </a:solidFill>
                <a:latin typeface="Arial Narrow"/>
                <a:cs typeface="Arial Narrow"/>
              </a:rPr>
              <a:t>Günümüzde</a:t>
            </a:r>
            <a:r>
              <a:rPr dirty="0" sz="3800" spc="-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35">
                <a:solidFill>
                  <a:srgbClr val="3E231A"/>
                </a:solidFill>
                <a:latin typeface="Arial Narrow"/>
                <a:cs typeface="Arial Narrow"/>
              </a:rPr>
              <a:t>kullanı</a:t>
            </a:r>
            <a:r>
              <a:rPr dirty="0" sz="3800" spc="-35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 spc="-35">
                <a:solidFill>
                  <a:srgbClr val="3E231A"/>
                </a:solidFill>
                <a:latin typeface="Arial Narrow"/>
                <a:cs typeface="Arial Narrow"/>
              </a:rPr>
              <a:t>ında;</a:t>
            </a:r>
            <a:r>
              <a:rPr dirty="0" sz="380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zihinde</a:t>
            </a:r>
            <a:r>
              <a:rPr dirty="0" sz="380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veya</a:t>
            </a:r>
            <a:r>
              <a:rPr dirty="0" sz="380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ruhta</a:t>
            </a:r>
            <a:r>
              <a:rPr dirty="0" sz="380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olan</a:t>
            </a:r>
            <a:r>
              <a:rPr dirty="0" sz="380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2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 spc="-20">
                <a:solidFill>
                  <a:srgbClr val="3E231A"/>
                </a:solidFill>
                <a:latin typeface="Arial Narrow"/>
                <a:cs typeface="Arial Narrow"/>
              </a:rPr>
              <a:t>ey,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öz</a:t>
            </a:r>
            <a:r>
              <a:rPr dirty="0" sz="3800" spc="-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30">
                <a:solidFill>
                  <a:srgbClr val="3E231A"/>
                </a:solidFill>
                <a:latin typeface="Arial Narrow"/>
                <a:cs typeface="Arial Narrow"/>
              </a:rPr>
              <a:t>anlamına</a:t>
            </a:r>
            <a:r>
              <a:rPr dirty="0" sz="380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gelir.</a:t>
            </a:r>
            <a:r>
              <a:rPr dirty="0" sz="380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Geni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 spc="-285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anlamda,</a:t>
            </a:r>
            <a:r>
              <a:rPr dirty="0" sz="380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hayaller</a:t>
            </a:r>
            <a:r>
              <a:rPr dirty="0" sz="380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80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dâhil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her türlü</a:t>
            </a:r>
            <a:r>
              <a:rPr dirty="0" sz="380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zihnî</a:t>
            </a:r>
            <a:r>
              <a:rPr dirty="0" sz="380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temsil</a:t>
            </a:r>
            <a:r>
              <a:rPr dirty="0" sz="380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ekli… </a:t>
            </a:r>
            <a:r>
              <a:rPr dirty="0" sz="3800" spc="135">
                <a:solidFill>
                  <a:srgbClr val="3E231A"/>
                </a:solidFill>
                <a:latin typeface="Arial Narrow"/>
                <a:cs typeface="Arial Narrow"/>
              </a:rPr>
              <a:t>Dar</a:t>
            </a:r>
            <a:r>
              <a:rPr dirty="0" sz="380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anlamda,</a:t>
            </a:r>
            <a:r>
              <a:rPr dirty="0" sz="380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genel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görü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,</a:t>
            </a:r>
            <a:r>
              <a:rPr dirty="0" sz="38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zihnî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anlayı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,</a:t>
            </a:r>
            <a:r>
              <a:rPr dirty="0" sz="38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dünyayı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yönlendiren</a:t>
            </a:r>
            <a:r>
              <a:rPr dirty="0" sz="38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35">
                <a:solidFill>
                  <a:srgbClr val="3E231A"/>
                </a:solidFill>
                <a:latin typeface="Arial Narrow"/>
                <a:cs typeface="Arial Narrow"/>
              </a:rPr>
              <a:t>fikirler…</a:t>
            </a:r>
            <a:endParaRPr sz="3800">
              <a:latin typeface="Arial Narrow"/>
              <a:cs typeface="Arial Narrow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3700" y="927608"/>
            <a:ext cx="7134859" cy="10464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700" spc="-70">
                <a:latin typeface="Trebuchet MS"/>
                <a:cs typeface="Trebuchet MS"/>
              </a:rPr>
              <a:t>İ</a:t>
            </a:r>
            <a:r>
              <a:rPr dirty="0" sz="6700" spc="-70"/>
              <a:t>dealizm</a:t>
            </a:r>
            <a:r>
              <a:rPr dirty="0" sz="6700" spc="-140"/>
              <a:t> </a:t>
            </a:r>
            <a:r>
              <a:rPr dirty="0" sz="6700"/>
              <a:t>ve</a:t>
            </a:r>
            <a:r>
              <a:rPr dirty="0" sz="6700" spc="-140"/>
              <a:t> </a:t>
            </a:r>
            <a:r>
              <a:rPr dirty="0" sz="4100"/>
              <a:t>E</a:t>
            </a:r>
            <a:r>
              <a:rPr dirty="0" sz="4100">
                <a:latin typeface="Trebuchet MS"/>
                <a:cs typeface="Trebuchet MS"/>
              </a:rPr>
              <a:t>ğ</a:t>
            </a:r>
            <a:r>
              <a:rPr dirty="0" sz="4100"/>
              <a:t>itime</a:t>
            </a:r>
            <a:r>
              <a:rPr dirty="0" sz="4100" spc="-90"/>
              <a:t> </a:t>
            </a:r>
            <a:r>
              <a:rPr dirty="0" sz="4100" spc="-760"/>
              <a:t>Y</a:t>
            </a:r>
            <a:r>
              <a:rPr dirty="0" sz="4100" spc="80"/>
              <a:t>a</a:t>
            </a:r>
            <a:r>
              <a:rPr dirty="0" sz="4100" spc="-40"/>
              <a:t>n</a:t>
            </a:r>
            <a:r>
              <a:rPr dirty="0" sz="4100" spc="-35"/>
              <a:t>s</a:t>
            </a:r>
            <a:r>
              <a:rPr dirty="0" sz="4100" spc="-45"/>
              <a:t>ı</a:t>
            </a:r>
            <a:r>
              <a:rPr dirty="0" sz="4100" spc="-85"/>
              <a:t>m</a:t>
            </a:r>
            <a:r>
              <a:rPr dirty="0" sz="4100" spc="-45"/>
              <a:t>a</a:t>
            </a:r>
            <a:r>
              <a:rPr dirty="0" sz="4100" spc="-40"/>
              <a:t>s</a:t>
            </a:r>
            <a:r>
              <a:rPr dirty="0" sz="4100" spc="-35"/>
              <a:t>ı</a:t>
            </a:r>
            <a:endParaRPr sz="410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5241" y="3243955"/>
            <a:ext cx="226228" cy="19304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85241" y="5199755"/>
            <a:ext cx="226228" cy="193041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5241" y="7155556"/>
            <a:ext cx="226228" cy="193041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1447800" y="2162936"/>
            <a:ext cx="10608310" cy="62649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ctr" marR="496570">
              <a:lnSpc>
                <a:spcPct val="100000"/>
              </a:lnSpc>
              <a:spcBef>
                <a:spcPts val="120"/>
              </a:spcBef>
            </a:pP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(Felsefede)</a:t>
            </a:r>
            <a:endParaRPr sz="3050">
              <a:latin typeface="Arial Narrow"/>
              <a:cs typeface="Arial Narrow"/>
            </a:endParaRPr>
          </a:p>
          <a:p>
            <a:pPr marL="12700" marR="5080">
              <a:lnSpc>
                <a:spcPct val="136000"/>
              </a:lnSpc>
              <a:spcBef>
                <a:spcPts val="2245"/>
              </a:spcBef>
            </a:pPr>
            <a:r>
              <a:rPr dirty="0" sz="3800" spc="-45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3800" spc="-45">
                <a:solidFill>
                  <a:srgbClr val="3E231A"/>
                </a:solidFill>
                <a:latin typeface="Arial Narrow"/>
                <a:cs typeface="Arial Narrow"/>
              </a:rPr>
              <a:t>dea</a:t>
            </a:r>
            <a:r>
              <a:rPr dirty="0" sz="3800" spc="-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20">
                <a:solidFill>
                  <a:srgbClr val="3E231A"/>
                </a:solidFill>
                <a:latin typeface="Arial Narrow"/>
                <a:cs typeface="Arial Narrow"/>
              </a:rPr>
              <a:t>felsefede</a:t>
            </a:r>
            <a:r>
              <a:rPr dirty="0" sz="3800" spc="-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65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3800" spc="-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ünce</a:t>
            </a:r>
            <a:r>
              <a:rPr dirty="0" sz="3800" spc="-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konusunun</a:t>
            </a:r>
            <a:r>
              <a:rPr dirty="0" sz="3800" spc="-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zihnî</a:t>
            </a:r>
            <a:r>
              <a:rPr dirty="0" sz="3800" spc="-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temsili;</a:t>
            </a:r>
            <a:r>
              <a:rPr dirty="0" sz="3800" spc="-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duyulara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dayanan</a:t>
            </a:r>
            <a:r>
              <a:rPr dirty="0" sz="380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hayalin</a:t>
            </a:r>
            <a:r>
              <a:rPr dirty="0" sz="380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zıddı.</a:t>
            </a:r>
            <a:endParaRPr sz="3800">
              <a:latin typeface="Arial Narrow"/>
              <a:cs typeface="Arial Narrow"/>
            </a:endParaRPr>
          </a:p>
          <a:p>
            <a:pPr marL="12700" marR="1852295">
              <a:lnSpc>
                <a:spcPct val="136000"/>
              </a:lnSpc>
              <a:spcBef>
                <a:spcPts val="3000"/>
              </a:spcBef>
              <a:tabLst>
                <a:tab pos="2535555" algn="l"/>
              </a:tabLst>
            </a:pP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Adcı</a:t>
            </a:r>
            <a:r>
              <a:rPr dirty="0" sz="3800" spc="2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 spc="-10">
                <a:solidFill>
                  <a:srgbClr val="3E231A"/>
                </a:solidFill>
                <a:latin typeface="Arial Narrow"/>
                <a:cs typeface="Arial Narrow"/>
              </a:rPr>
              <a:t>(nominalist)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	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anlayı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ta</a:t>
            </a:r>
            <a:r>
              <a:rPr dirty="0" sz="380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idenin</a:t>
            </a:r>
            <a:r>
              <a:rPr dirty="0" sz="380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bireyin</a:t>
            </a:r>
            <a:r>
              <a:rPr dirty="0" sz="380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belirsizli</a:t>
            </a:r>
            <a:r>
              <a:rPr dirty="0" sz="380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ini </a:t>
            </a:r>
            <a:r>
              <a:rPr dirty="0" sz="3800" spc="-40">
                <a:solidFill>
                  <a:srgbClr val="3E231A"/>
                </a:solidFill>
                <a:latin typeface="Arial Narrow"/>
                <a:cs typeface="Arial Narrow"/>
              </a:rPr>
              <a:t>belirlemeye</a:t>
            </a:r>
            <a:r>
              <a:rPr dirty="0" sz="380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45">
                <a:solidFill>
                  <a:srgbClr val="3E231A"/>
                </a:solidFill>
                <a:latin typeface="Arial Narrow"/>
                <a:cs typeface="Arial Narrow"/>
              </a:rPr>
              <a:t>yarayan</a:t>
            </a:r>
            <a:r>
              <a:rPr dirty="0" sz="380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65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380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40">
                <a:solidFill>
                  <a:srgbClr val="3E231A"/>
                </a:solidFill>
                <a:latin typeface="Arial Narrow"/>
                <a:cs typeface="Arial Narrow"/>
              </a:rPr>
              <a:t>kelimeye</a:t>
            </a:r>
            <a:r>
              <a:rPr dirty="0" sz="380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indirgenmesi.</a:t>
            </a:r>
            <a:endParaRPr sz="3800">
              <a:latin typeface="Arial Narrow"/>
              <a:cs typeface="Arial Narrow"/>
            </a:endParaRPr>
          </a:p>
          <a:p>
            <a:pPr marL="12700" marR="163195">
              <a:lnSpc>
                <a:spcPct val="136000"/>
              </a:lnSpc>
              <a:spcBef>
                <a:spcPts val="3000"/>
              </a:spcBef>
            </a:pPr>
            <a:r>
              <a:rPr dirty="0" sz="3800" spc="65">
                <a:solidFill>
                  <a:srgbClr val="3E231A"/>
                </a:solidFill>
                <a:latin typeface="Arial Narrow"/>
                <a:cs typeface="Arial Narrow"/>
              </a:rPr>
              <a:t>Büyük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250">
                <a:solidFill>
                  <a:srgbClr val="FF2600"/>
                </a:solidFill>
                <a:latin typeface="Trebuchet MS"/>
                <a:cs typeface="Trebuchet MS"/>
              </a:rPr>
              <a:t>İ</a:t>
            </a:r>
            <a:r>
              <a:rPr dirty="0" sz="3800" spc="-145">
                <a:solidFill>
                  <a:srgbClr val="FF2600"/>
                </a:solidFill>
                <a:latin typeface="Trebuchet MS"/>
                <a:cs typeface="Trebuchet MS"/>
              </a:rPr>
              <a:t> </a:t>
            </a:r>
            <a:r>
              <a:rPr dirty="0" sz="3800" spc="65">
                <a:solidFill>
                  <a:srgbClr val="3E231A"/>
                </a:solidFill>
                <a:latin typeface="Arial Narrow"/>
                <a:cs typeface="Arial Narrow"/>
              </a:rPr>
              <a:t>harfi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38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35">
                <a:solidFill>
                  <a:srgbClr val="3E231A"/>
                </a:solidFill>
                <a:latin typeface="Arial Narrow"/>
                <a:cs typeface="Arial Narrow"/>
              </a:rPr>
              <a:t>yazılınca</a:t>
            </a:r>
            <a:r>
              <a:rPr dirty="0" sz="38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kendinde</a:t>
            </a:r>
            <a:r>
              <a:rPr dirty="0" sz="38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varlık</a:t>
            </a:r>
            <a:r>
              <a:rPr dirty="0" sz="38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38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göz</a:t>
            </a:r>
            <a:r>
              <a:rPr dirty="0" sz="38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önüne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alınan</a:t>
            </a:r>
            <a:r>
              <a:rPr dirty="0" sz="380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38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üncelerimizin</a:t>
            </a:r>
            <a:r>
              <a:rPr dirty="0" sz="380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kuralları</a:t>
            </a:r>
            <a:r>
              <a:rPr dirty="0" sz="3800" spc="-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veya</a:t>
            </a:r>
            <a:r>
              <a:rPr dirty="0" sz="380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tipleri</a:t>
            </a:r>
            <a:endParaRPr sz="3800">
              <a:latin typeface="Arial Narrow"/>
              <a:cs typeface="Arial Narrow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36900" y="860552"/>
            <a:ext cx="6719570" cy="76073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4800" spc="-35">
                <a:latin typeface="Trebuchet MS"/>
                <a:cs typeface="Trebuchet MS"/>
              </a:rPr>
              <a:t>İ</a:t>
            </a:r>
            <a:r>
              <a:rPr dirty="0" sz="4800" spc="-35"/>
              <a:t>dealizm</a:t>
            </a:r>
            <a:r>
              <a:rPr dirty="0" sz="4800" spc="-65"/>
              <a:t> </a:t>
            </a:r>
            <a:r>
              <a:rPr dirty="0" sz="4800"/>
              <a:t>ve</a:t>
            </a:r>
            <a:r>
              <a:rPr dirty="0" sz="4800" spc="-60"/>
              <a:t> </a:t>
            </a:r>
            <a:r>
              <a:rPr dirty="0" sz="4800"/>
              <a:t>E</a:t>
            </a:r>
            <a:r>
              <a:rPr dirty="0" sz="4800">
                <a:latin typeface="Trebuchet MS"/>
                <a:cs typeface="Trebuchet MS"/>
              </a:rPr>
              <a:t>ğ</a:t>
            </a:r>
            <a:r>
              <a:rPr dirty="0" sz="4800"/>
              <a:t>itime</a:t>
            </a:r>
            <a:r>
              <a:rPr dirty="0" sz="4800" spc="-60"/>
              <a:t> </a:t>
            </a:r>
            <a:r>
              <a:rPr dirty="0" sz="4800" spc="-885"/>
              <a:t>Y</a:t>
            </a:r>
            <a:r>
              <a:rPr dirty="0" sz="4800" spc="95"/>
              <a:t>a</a:t>
            </a:r>
            <a:r>
              <a:rPr dirty="0" sz="4800" spc="-40"/>
              <a:t>ns</a:t>
            </a:r>
            <a:r>
              <a:rPr dirty="0" sz="4800" spc="-50"/>
              <a:t>ı</a:t>
            </a:r>
            <a:r>
              <a:rPr dirty="0" sz="4800" spc="-95"/>
              <a:t>m</a:t>
            </a:r>
            <a:r>
              <a:rPr dirty="0" sz="4800" spc="-40"/>
              <a:t>ası</a:t>
            </a:r>
            <a:endParaRPr sz="480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7793" y="2487658"/>
            <a:ext cx="135736" cy="115825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7793" y="3630658"/>
            <a:ext cx="135736" cy="115825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7793" y="4773658"/>
            <a:ext cx="135736" cy="115825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7793" y="5916658"/>
            <a:ext cx="135736" cy="115825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7793" y="7059658"/>
            <a:ext cx="135736" cy="115825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17793" y="8659858"/>
            <a:ext cx="135736" cy="115825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1092200" y="1751202"/>
            <a:ext cx="10966450" cy="722249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R="135255">
              <a:lnSpc>
                <a:spcPct val="100000"/>
              </a:lnSpc>
              <a:spcBef>
                <a:spcPts val="110"/>
              </a:spcBef>
            </a:pPr>
            <a:r>
              <a:rPr dirty="0" sz="2200" spc="-10">
                <a:solidFill>
                  <a:srgbClr val="3E231A"/>
                </a:solidFill>
                <a:latin typeface="Arial Narrow"/>
                <a:cs typeface="Arial Narrow"/>
              </a:rPr>
              <a:t>(Felsefede)</a:t>
            </a:r>
            <a:endParaRPr sz="2200">
              <a:latin typeface="Arial Narrow"/>
              <a:cs typeface="Arial Narrow"/>
            </a:endParaRPr>
          </a:p>
          <a:p>
            <a:pPr marL="12700" marR="309245">
              <a:lnSpc>
                <a:spcPct val="133300"/>
              </a:lnSpc>
              <a:spcBef>
                <a:spcPts val="1810"/>
              </a:spcBef>
            </a:pP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Platonizmde</a:t>
            </a:r>
            <a:r>
              <a:rPr dirty="0" sz="22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55">
                <a:solidFill>
                  <a:srgbClr val="3E231A"/>
                </a:solidFill>
                <a:latin typeface="Arial Narrow"/>
                <a:cs typeface="Arial Narrow"/>
              </a:rPr>
              <a:t>Eflatun’a</a:t>
            </a:r>
            <a:r>
              <a:rPr dirty="0" sz="22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göre;</a:t>
            </a:r>
            <a:r>
              <a:rPr dirty="0" sz="22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bedendeki</a:t>
            </a:r>
            <a:r>
              <a:rPr dirty="0" sz="22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birli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inden</a:t>
            </a:r>
            <a:r>
              <a:rPr dirty="0" sz="22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önce</a:t>
            </a:r>
            <a:r>
              <a:rPr dirty="0" sz="22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ruhun</a:t>
            </a:r>
            <a:r>
              <a:rPr dirty="0" sz="22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temâ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â</a:t>
            </a:r>
            <a:r>
              <a:rPr dirty="0" sz="22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etti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22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(hayranlıkla</a:t>
            </a:r>
            <a:r>
              <a:rPr dirty="0" sz="16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seyretti</a:t>
            </a:r>
            <a:r>
              <a:rPr dirty="0" sz="16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i)</a:t>
            </a:r>
            <a:r>
              <a:rPr dirty="0" sz="16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250" spc="-10">
                <a:solidFill>
                  <a:srgbClr val="3E231A"/>
                </a:solidFill>
                <a:latin typeface="Arial Narrow"/>
                <a:cs typeface="Arial Narrow"/>
              </a:rPr>
              <a:t>eylerin </a:t>
            </a:r>
            <a:r>
              <a:rPr dirty="0" sz="2250" spc="-20">
                <a:solidFill>
                  <a:srgbClr val="3E231A"/>
                </a:solidFill>
                <a:latin typeface="Arial Narrow"/>
                <a:cs typeface="Arial Narrow"/>
              </a:rPr>
              <a:t>ezeli</a:t>
            </a:r>
            <a:r>
              <a:rPr dirty="0" sz="2250" spc="-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10">
                <a:solidFill>
                  <a:srgbClr val="3E231A"/>
                </a:solidFill>
                <a:latin typeface="Arial Narrow"/>
                <a:cs typeface="Arial Narrow"/>
              </a:rPr>
              <a:t>örnekleri.</a:t>
            </a:r>
            <a:endParaRPr sz="2250">
              <a:latin typeface="Arial Narrow"/>
              <a:cs typeface="Arial Narrow"/>
            </a:endParaRPr>
          </a:p>
          <a:p>
            <a:pPr marL="12700" marR="662940">
              <a:lnSpc>
                <a:spcPct val="133300"/>
              </a:lnSpc>
              <a:spcBef>
                <a:spcPts val="1800"/>
              </a:spcBef>
            </a:pPr>
            <a:r>
              <a:rPr dirty="0" sz="2250" spc="55">
                <a:solidFill>
                  <a:srgbClr val="3E231A"/>
                </a:solidFill>
                <a:latin typeface="Arial Narrow"/>
                <a:cs typeface="Arial Narrow"/>
              </a:rPr>
              <a:t>Saint</a:t>
            </a:r>
            <a:r>
              <a:rPr dirty="0" sz="22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Augustin’e</a:t>
            </a:r>
            <a:r>
              <a:rPr dirty="0" sz="22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göre;</a:t>
            </a:r>
            <a:r>
              <a:rPr dirty="0" sz="22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1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2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250" spc="-1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22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250" spc="-10">
                <a:solidFill>
                  <a:srgbClr val="3E231A"/>
                </a:solidFill>
                <a:latin typeface="Arial Narrow"/>
                <a:cs typeface="Arial Narrow"/>
              </a:rPr>
              <a:t>mez</a:t>
            </a:r>
            <a:r>
              <a:rPr dirty="0" sz="22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öz</a:t>
            </a:r>
            <a:r>
              <a:rPr dirty="0" sz="22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veya</a:t>
            </a:r>
            <a:r>
              <a:rPr dirty="0" sz="22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25">
                <a:solidFill>
                  <a:srgbClr val="3E231A"/>
                </a:solidFill>
                <a:latin typeface="Arial Narrow"/>
                <a:cs typeface="Arial Narrow"/>
              </a:rPr>
              <a:t>ilâhî</a:t>
            </a:r>
            <a:r>
              <a:rPr dirty="0" sz="22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35">
                <a:solidFill>
                  <a:srgbClr val="3E231A"/>
                </a:solidFill>
                <a:latin typeface="Arial Narrow"/>
                <a:cs typeface="Arial Narrow"/>
              </a:rPr>
              <a:t>kelamın</a:t>
            </a:r>
            <a:r>
              <a:rPr dirty="0" sz="22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8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2250" spc="-8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250" spc="-8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2250" spc="-8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250" spc="-80">
                <a:solidFill>
                  <a:srgbClr val="3E231A"/>
                </a:solidFill>
                <a:latin typeface="Arial Narrow"/>
                <a:cs typeface="Arial Narrow"/>
              </a:rPr>
              <a:t>ında</a:t>
            </a:r>
            <a:r>
              <a:rPr dirty="0" sz="22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seyretti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22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eylerin</a:t>
            </a:r>
            <a:r>
              <a:rPr dirty="0" sz="22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ilk</a:t>
            </a:r>
            <a:r>
              <a:rPr dirty="0" sz="22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2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10">
                <a:solidFill>
                  <a:srgbClr val="3E231A"/>
                </a:solidFill>
                <a:latin typeface="Arial Narrow"/>
                <a:cs typeface="Arial Narrow"/>
              </a:rPr>
              <a:t>mükemmel örnekleri…</a:t>
            </a:r>
            <a:endParaRPr sz="2250">
              <a:latin typeface="Arial Narrow"/>
              <a:cs typeface="Arial Narrow"/>
            </a:endParaRPr>
          </a:p>
          <a:p>
            <a:pPr marL="12700" marR="61594">
              <a:lnSpc>
                <a:spcPct val="133300"/>
              </a:lnSpc>
              <a:spcBef>
                <a:spcPts val="1800"/>
              </a:spcBef>
            </a:pPr>
            <a:r>
              <a:rPr dirty="0" sz="2250" spc="75">
                <a:solidFill>
                  <a:srgbClr val="3E231A"/>
                </a:solidFill>
                <a:latin typeface="Arial Narrow"/>
                <a:cs typeface="Arial Narrow"/>
              </a:rPr>
              <a:t>Kant’ta;</a:t>
            </a:r>
            <a:r>
              <a:rPr dirty="0" sz="22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deneyi</a:t>
            </a:r>
            <a:r>
              <a:rPr dirty="0" sz="22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an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akıl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(aklın</a:t>
            </a:r>
            <a:r>
              <a:rPr dirty="0" sz="16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çe</a:t>
            </a:r>
            <a:r>
              <a:rPr dirty="0" sz="16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itleri</a:t>
            </a:r>
            <a:r>
              <a:rPr dirty="0" sz="16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mi</a:t>
            </a:r>
            <a:r>
              <a:rPr dirty="0" sz="16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var)</a:t>
            </a:r>
            <a:r>
              <a:rPr dirty="0" sz="1600" spc="2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kavramı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(idée</a:t>
            </a:r>
            <a:r>
              <a:rPr dirty="0" sz="16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16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priori).</a:t>
            </a:r>
            <a:r>
              <a:rPr dirty="0" sz="16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Dı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250" spc="-95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dünyada</a:t>
            </a:r>
            <a:r>
              <a:rPr dirty="0" sz="22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45">
                <a:solidFill>
                  <a:srgbClr val="3E231A"/>
                </a:solidFill>
                <a:latin typeface="Arial Narrow"/>
                <a:cs typeface="Arial Narrow"/>
              </a:rPr>
              <a:t>kar</a:t>
            </a:r>
            <a:r>
              <a:rPr dirty="0" sz="2250" spc="-45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250" spc="-45">
                <a:solidFill>
                  <a:srgbClr val="3E231A"/>
                </a:solidFill>
                <a:latin typeface="Arial Narrow"/>
                <a:cs typeface="Arial Narrow"/>
              </a:rPr>
              <a:t>ılı</a:t>
            </a:r>
            <a:r>
              <a:rPr dirty="0" sz="2250" spc="-4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250" spc="-45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olmayan</a:t>
            </a:r>
            <a:r>
              <a:rPr dirty="0" sz="22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zorunlu</a:t>
            </a:r>
            <a:r>
              <a:rPr dirty="0" sz="22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20">
                <a:solidFill>
                  <a:srgbClr val="3E231A"/>
                </a:solidFill>
                <a:latin typeface="Arial Narrow"/>
                <a:cs typeface="Arial Narrow"/>
              </a:rPr>
              <a:t>akıl </a:t>
            </a:r>
            <a:r>
              <a:rPr dirty="0" sz="2250" spc="-10">
                <a:solidFill>
                  <a:srgbClr val="3E231A"/>
                </a:solidFill>
                <a:latin typeface="Arial Narrow"/>
                <a:cs typeface="Arial Narrow"/>
              </a:rPr>
              <a:t>kavramı.</a:t>
            </a:r>
            <a:endParaRPr sz="2250">
              <a:latin typeface="Arial Narrow"/>
              <a:cs typeface="Arial Narrow"/>
            </a:endParaRPr>
          </a:p>
          <a:p>
            <a:pPr marL="12700" marR="5080">
              <a:lnSpc>
                <a:spcPct val="133300"/>
              </a:lnSpc>
              <a:spcBef>
                <a:spcPts val="1805"/>
              </a:spcBef>
            </a:pP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Descartes</a:t>
            </a:r>
            <a:r>
              <a:rPr dirty="0" sz="22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2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Locke’ta;</a:t>
            </a:r>
            <a:r>
              <a:rPr dirty="0" sz="22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20">
                <a:solidFill>
                  <a:srgbClr val="3E231A"/>
                </a:solidFill>
                <a:latin typeface="Arial Narrow"/>
                <a:cs typeface="Arial Narrow"/>
              </a:rPr>
              <a:t>Tasarım,</a:t>
            </a:r>
            <a:r>
              <a:rPr dirty="0" sz="22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50">
                <a:solidFill>
                  <a:srgbClr val="3E231A"/>
                </a:solidFill>
                <a:latin typeface="Arial Narrow"/>
                <a:cs typeface="Arial Narrow"/>
              </a:rPr>
              <a:t>tasavvur</a:t>
            </a:r>
            <a:r>
              <a:rPr dirty="0" sz="22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anlamına</a:t>
            </a:r>
            <a:r>
              <a:rPr dirty="0" sz="22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gelir.</a:t>
            </a:r>
            <a:r>
              <a:rPr dirty="0" sz="22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Dolayısı</a:t>
            </a:r>
            <a:r>
              <a:rPr dirty="0" sz="22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22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ide</a:t>
            </a:r>
            <a:r>
              <a:rPr dirty="0" sz="22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burada</a:t>
            </a:r>
            <a:r>
              <a:rPr dirty="0" sz="22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10">
                <a:solidFill>
                  <a:srgbClr val="3E231A"/>
                </a:solidFill>
                <a:latin typeface="Arial Narrow"/>
                <a:cs typeface="Arial Narrow"/>
              </a:rPr>
              <a:t>algı</a:t>
            </a:r>
            <a:r>
              <a:rPr dirty="0" sz="22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veya</a:t>
            </a:r>
            <a:r>
              <a:rPr dirty="0" sz="22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duyum</a:t>
            </a:r>
            <a:r>
              <a:rPr dirty="0" sz="22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10">
                <a:solidFill>
                  <a:srgbClr val="3E231A"/>
                </a:solidFill>
                <a:latin typeface="Arial Narrow"/>
                <a:cs typeface="Arial Narrow"/>
              </a:rPr>
              <a:t>içeri</a:t>
            </a:r>
            <a:r>
              <a:rPr dirty="0" sz="22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250" spc="-10">
                <a:solidFill>
                  <a:srgbClr val="3E231A"/>
                </a:solidFill>
                <a:latin typeface="Arial Narrow"/>
                <a:cs typeface="Arial Narrow"/>
              </a:rPr>
              <a:t>i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2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kavram</a:t>
            </a:r>
            <a:r>
              <a:rPr dirty="0" sz="22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35">
                <a:solidFill>
                  <a:srgbClr val="3E231A"/>
                </a:solidFill>
                <a:latin typeface="Arial Narrow"/>
                <a:cs typeface="Arial Narrow"/>
              </a:rPr>
              <a:t>anlamını</a:t>
            </a:r>
            <a:r>
              <a:rPr dirty="0" sz="22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ifade</a:t>
            </a:r>
            <a:r>
              <a:rPr dirty="0" sz="22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20">
                <a:solidFill>
                  <a:srgbClr val="3E231A"/>
                </a:solidFill>
                <a:latin typeface="Arial Narrow"/>
                <a:cs typeface="Arial Narrow"/>
              </a:rPr>
              <a:t>eder.</a:t>
            </a:r>
            <a:endParaRPr sz="2250">
              <a:latin typeface="Arial Narrow"/>
              <a:cs typeface="Arial Narrow"/>
            </a:endParaRPr>
          </a:p>
          <a:p>
            <a:pPr marL="12700" marR="516890">
              <a:lnSpc>
                <a:spcPct val="133300"/>
              </a:lnSpc>
              <a:spcBef>
                <a:spcPts val="1800"/>
              </a:spcBef>
            </a:pP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Hegel’de;</a:t>
            </a:r>
            <a:r>
              <a:rPr dirty="0" sz="22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(öznel</a:t>
            </a:r>
            <a:r>
              <a:rPr dirty="0" sz="22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kavrama</a:t>
            </a:r>
            <a:r>
              <a:rPr dirty="0" sz="22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zıt</a:t>
            </a:r>
            <a:r>
              <a:rPr dirty="0" sz="22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22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2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kendinde</a:t>
            </a:r>
            <a:r>
              <a:rPr dirty="0" sz="22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nesneldir):</a:t>
            </a:r>
            <a:r>
              <a:rPr dirty="0" sz="22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Tabiat</a:t>
            </a:r>
            <a:r>
              <a:rPr dirty="0" sz="22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2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ruhun</a:t>
            </a:r>
            <a:r>
              <a:rPr dirty="0" sz="22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diyalektik</a:t>
            </a:r>
            <a:r>
              <a:rPr dirty="0" sz="22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geli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me</a:t>
            </a:r>
            <a:r>
              <a:rPr dirty="0" sz="22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25">
                <a:solidFill>
                  <a:srgbClr val="3E231A"/>
                </a:solidFill>
                <a:latin typeface="Arial Narrow"/>
                <a:cs typeface="Arial Narrow"/>
              </a:rPr>
              <a:t>ile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kendisinden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45">
                <a:solidFill>
                  <a:srgbClr val="3E231A"/>
                </a:solidFill>
                <a:latin typeface="Arial Narrow"/>
                <a:cs typeface="Arial Narrow"/>
              </a:rPr>
              <a:t>çıktı</a:t>
            </a:r>
            <a:r>
              <a:rPr dirty="0" sz="2250" spc="-4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250" spc="-45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mutlak</a:t>
            </a:r>
            <a:r>
              <a:rPr dirty="0" sz="22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ünce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,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insanda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bilinçle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ortaya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çıkan</a:t>
            </a:r>
            <a:r>
              <a:rPr dirty="0" sz="22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ruhsal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güç.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20">
                <a:solidFill>
                  <a:srgbClr val="3E231A"/>
                </a:solidFill>
                <a:latin typeface="Arial Narrow"/>
                <a:cs typeface="Arial Narrow"/>
              </a:rPr>
              <a:t>Ça</a:t>
            </a:r>
            <a:r>
              <a:rPr dirty="0" sz="2250" spc="-2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250" spc="-20">
                <a:solidFill>
                  <a:srgbClr val="3E231A"/>
                </a:solidFill>
                <a:latin typeface="Arial Narrow"/>
                <a:cs typeface="Arial Narrow"/>
              </a:rPr>
              <a:t>ın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tarihi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10">
                <a:solidFill>
                  <a:srgbClr val="3E231A"/>
                </a:solidFill>
                <a:latin typeface="Arial Narrow"/>
                <a:cs typeface="Arial Narrow"/>
              </a:rPr>
              <a:t>olayın ilkesi…</a:t>
            </a:r>
            <a:endParaRPr sz="22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2700"/>
              </a:spcBef>
            </a:pPr>
            <a:r>
              <a:rPr dirty="0" sz="2250" spc="-60">
                <a:solidFill>
                  <a:srgbClr val="3E231A"/>
                </a:solidFill>
                <a:latin typeface="Arial Narrow"/>
                <a:cs typeface="Arial Narrow"/>
              </a:rPr>
              <a:t>Ça</a:t>
            </a:r>
            <a:r>
              <a:rPr dirty="0" sz="2250" spc="-6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250" spc="-60">
                <a:solidFill>
                  <a:srgbClr val="3E231A"/>
                </a:solidFill>
                <a:latin typeface="Arial Narrow"/>
                <a:cs typeface="Arial Narrow"/>
              </a:rPr>
              <a:t>ımız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felsefesinde,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genel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zihnî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yahut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öznel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5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2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10">
                <a:solidFill>
                  <a:srgbClr val="3E231A"/>
                </a:solidFill>
                <a:latin typeface="Arial Narrow"/>
                <a:cs typeface="Arial Narrow"/>
              </a:rPr>
              <a:t>ilkedir.</a:t>
            </a:r>
            <a:endParaRPr sz="2250">
              <a:latin typeface="Arial Narrow"/>
              <a:cs typeface="Arial Narrow"/>
            </a:endParaRPr>
          </a:p>
        </p:txBody>
      </p:sp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700" y="1206500"/>
            <a:ext cx="2322195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 spc="-185"/>
              <a:t>Felsefe</a:t>
            </a:r>
            <a:endParaRPr sz="72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3096634"/>
            <a:ext cx="194556" cy="166015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6126854"/>
            <a:ext cx="194556" cy="166015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7114914"/>
            <a:ext cx="194556" cy="166015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8102974"/>
            <a:ext cx="194556" cy="166015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308100" y="3001264"/>
            <a:ext cx="9427845" cy="55276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419100">
              <a:lnSpc>
                <a:spcPct val="100000"/>
              </a:lnSpc>
              <a:spcBef>
                <a:spcPts val="114"/>
              </a:spcBef>
            </a:pPr>
            <a:r>
              <a:rPr dirty="0" sz="3250" spc="105">
                <a:solidFill>
                  <a:srgbClr val="3E231A"/>
                </a:solidFill>
                <a:latin typeface="Arial Narrow"/>
                <a:cs typeface="Arial Narrow"/>
              </a:rPr>
              <a:t>Eski</a:t>
            </a:r>
            <a:r>
              <a:rPr dirty="0" sz="32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Yunanca</a:t>
            </a:r>
            <a:r>
              <a:rPr dirty="0" sz="32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-10">
                <a:solidFill>
                  <a:srgbClr val="FF2600"/>
                </a:solidFill>
                <a:latin typeface="Arial Narrow"/>
                <a:cs typeface="Arial Narrow"/>
              </a:rPr>
              <a:t>philia</a:t>
            </a:r>
            <a:r>
              <a:rPr dirty="0" sz="3250" spc="30">
                <a:solidFill>
                  <a:srgbClr val="FF2600"/>
                </a:solidFill>
                <a:latin typeface="Arial Narrow"/>
                <a:cs typeface="Arial Narrow"/>
              </a:rPr>
              <a:t> </a:t>
            </a:r>
            <a:r>
              <a:rPr dirty="0" sz="3250" spc="-10">
                <a:solidFill>
                  <a:srgbClr val="3E231A"/>
                </a:solidFill>
                <a:latin typeface="Arial Narrow"/>
                <a:cs typeface="Arial Narrow"/>
              </a:rPr>
              <a:t>sevgi</a:t>
            </a:r>
            <a:endParaRPr sz="3250">
              <a:latin typeface="Arial Narrow"/>
              <a:cs typeface="Arial Narrow"/>
            </a:endParaRPr>
          </a:p>
          <a:p>
            <a:pPr marL="12700" marR="5080">
              <a:lnSpc>
                <a:spcPct val="128200"/>
              </a:lnSpc>
              <a:spcBef>
                <a:spcPts val="2800"/>
              </a:spcBef>
            </a:pP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(ilk</a:t>
            </a:r>
            <a:r>
              <a:rPr dirty="0" sz="325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ça</a:t>
            </a:r>
            <a:r>
              <a:rPr dirty="0" sz="32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250" spc="-110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felsefe</a:t>
            </a:r>
            <a:r>
              <a:rPr dirty="0" sz="325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dilinde</a:t>
            </a:r>
            <a:r>
              <a:rPr dirty="0" sz="3250" spc="1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fileo</a:t>
            </a:r>
            <a:r>
              <a:rPr dirty="0" sz="325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seviyorum,</a:t>
            </a:r>
            <a:r>
              <a:rPr dirty="0" sz="325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dostluk</a:t>
            </a:r>
            <a:r>
              <a:rPr dirty="0" sz="325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-10">
                <a:solidFill>
                  <a:srgbClr val="3E231A"/>
                </a:solidFill>
                <a:latin typeface="Arial Narrow"/>
                <a:cs typeface="Arial Narrow"/>
              </a:rPr>
              <a:t>gösteriyorum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demekti.</a:t>
            </a:r>
            <a:r>
              <a:rPr dirty="0" sz="32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16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32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110">
                <a:solidFill>
                  <a:srgbClr val="3E231A"/>
                </a:solidFill>
                <a:latin typeface="Arial Narrow"/>
                <a:cs typeface="Arial Narrow"/>
              </a:rPr>
              <a:t>çok</a:t>
            </a:r>
            <a:r>
              <a:rPr dirty="0" sz="32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terimler</a:t>
            </a:r>
            <a:r>
              <a:rPr dirty="0" sz="32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bu</a:t>
            </a:r>
            <a:r>
              <a:rPr dirty="0" sz="32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sözden</a:t>
            </a:r>
            <a:r>
              <a:rPr dirty="0" sz="32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50">
                <a:solidFill>
                  <a:srgbClr val="3E231A"/>
                </a:solidFill>
                <a:latin typeface="Arial Narrow"/>
                <a:cs typeface="Arial Narrow"/>
              </a:rPr>
              <a:t>türetilmi</a:t>
            </a:r>
            <a:r>
              <a:rPr dirty="0" sz="3250" spc="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250" spc="50">
                <a:solidFill>
                  <a:srgbClr val="3E231A"/>
                </a:solidFill>
                <a:latin typeface="Arial Narrow"/>
                <a:cs typeface="Arial Narrow"/>
              </a:rPr>
              <a:t>tir.</a:t>
            </a:r>
            <a:r>
              <a:rPr dirty="0" sz="325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950">
                <a:solidFill>
                  <a:srgbClr val="3E231A"/>
                </a:solidFill>
                <a:latin typeface="Arial Narrow"/>
                <a:cs typeface="Arial Narrow"/>
              </a:rPr>
              <a:t>Mesela</a:t>
            </a:r>
            <a:r>
              <a:rPr dirty="0" sz="19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950" spc="-10">
                <a:solidFill>
                  <a:srgbClr val="3E231A"/>
                </a:solidFill>
                <a:latin typeface="Arial Narrow"/>
                <a:cs typeface="Arial Narrow"/>
              </a:rPr>
              <a:t>philharmonie </a:t>
            </a:r>
            <a:r>
              <a:rPr dirty="0" sz="1950">
                <a:solidFill>
                  <a:srgbClr val="3E231A"/>
                </a:solidFill>
                <a:latin typeface="Arial Narrow"/>
                <a:cs typeface="Arial Narrow"/>
              </a:rPr>
              <a:t>(filarmoni)</a:t>
            </a:r>
            <a:r>
              <a:rPr dirty="0" sz="1950" spc="1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950">
                <a:solidFill>
                  <a:srgbClr val="3E231A"/>
                </a:solidFill>
                <a:latin typeface="Arial Narrow"/>
                <a:cs typeface="Arial Narrow"/>
              </a:rPr>
              <a:t>âhenk</a:t>
            </a:r>
            <a:r>
              <a:rPr dirty="0" sz="1950" spc="1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950">
                <a:solidFill>
                  <a:srgbClr val="3E231A"/>
                </a:solidFill>
                <a:latin typeface="Arial Narrow"/>
                <a:cs typeface="Arial Narrow"/>
              </a:rPr>
              <a:t>sevgisi;</a:t>
            </a:r>
            <a:r>
              <a:rPr dirty="0" sz="1950" spc="1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950">
                <a:solidFill>
                  <a:srgbClr val="3E231A"/>
                </a:solidFill>
                <a:latin typeface="Arial Narrow"/>
                <a:cs typeface="Arial Narrow"/>
              </a:rPr>
              <a:t>philanthropie</a:t>
            </a:r>
            <a:r>
              <a:rPr dirty="0" sz="1950" spc="1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950">
                <a:solidFill>
                  <a:srgbClr val="3E231A"/>
                </a:solidFill>
                <a:latin typeface="Arial Narrow"/>
                <a:cs typeface="Arial Narrow"/>
              </a:rPr>
              <a:t>(filantropi)</a:t>
            </a:r>
            <a:r>
              <a:rPr dirty="0" sz="1950" spc="1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950">
                <a:solidFill>
                  <a:srgbClr val="3E231A"/>
                </a:solidFill>
                <a:latin typeface="Arial Narrow"/>
                <a:cs typeface="Arial Narrow"/>
              </a:rPr>
              <a:t>insan</a:t>
            </a:r>
            <a:r>
              <a:rPr dirty="0" sz="1950" spc="1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950">
                <a:solidFill>
                  <a:srgbClr val="3E231A"/>
                </a:solidFill>
                <a:latin typeface="Arial Narrow"/>
                <a:cs typeface="Arial Narrow"/>
              </a:rPr>
              <a:t>sevgisi;</a:t>
            </a:r>
            <a:r>
              <a:rPr dirty="0" sz="1950" spc="1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950">
                <a:solidFill>
                  <a:srgbClr val="3E231A"/>
                </a:solidFill>
                <a:latin typeface="Arial Narrow"/>
                <a:cs typeface="Arial Narrow"/>
              </a:rPr>
              <a:t>filoloji</a:t>
            </a:r>
            <a:r>
              <a:rPr dirty="0" sz="1950" spc="1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950">
                <a:solidFill>
                  <a:srgbClr val="3E231A"/>
                </a:solidFill>
                <a:latin typeface="Arial Narrow"/>
                <a:cs typeface="Arial Narrow"/>
              </a:rPr>
              <a:t>lisan</a:t>
            </a:r>
            <a:r>
              <a:rPr dirty="0" sz="1950" spc="1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950">
                <a:solidFill>
                  <a:srgbClr val="3E231A"/>
                </a:solidFill>
                <a:latin typeface="Arial Narrow"/>
                <a:cs typeface="Arial Narrow"/>
              </a:rPr>
              <a:t>sevgisi’inde</a:t>
            </a:r>
            <a:r>
              <a:rPr dirty="0" sz="1950" spc="1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950" spc="-20">
                <a:solidFill>
                  <a:srgbClr val="3E231A"/>
                </a:solidFill>
                <a:latin typeface="Arial Narrow"/>
                <a:cs typeface="Arial Narrow"/>
              </a:rPr>
              <a:t>oldu</a:t>
            </a:r>
            <a:r>
              <a:rPr dirty="0" sz="1950" spc="-2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1950" spc="-20">
                <a:solidFill>
                  <a:srgbClr val="3E231A"/>
                </a:solidFill>
                <a:latin typeface="Arial Narrow"/>
                <a:cs typeface="Arial Narrow"/>
              </a:rPr>
              <a:t>u</a:t>
            </a:r>
            <a:r>
              <a:rPr dirty="0" sz="1950" spc="1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950" spc="-10">
                <a:solidFill>
                  <a:srgbClr val="3E231A"/>
                </a:solidFill>
                <a:latin typeface="Arial Narrow"/>
                <a:cs typeface="Arial Narrow"/>
              </a:rPr>
              <a:t>gibi…)</a:t>
            </a:r>
            <a:endParaRPr sz="195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250">
              <a:latin typeface="Arial Narrow"/>
              <a:cs typeface="Arial Narrow"/>
            </a:endParaRPr>
          </a:p>
          <a:p>
            <a:pPr marL="419100">
              <a:lnSpc>
                <a:spcPct val="100000"/>
              </a:lnSpc>
            </a:pPr>
            <a:r>
              <a:rPr dirty="0" sz="3250">
                <a:solidFill>
                  <a:srgbClr val="FF2600"/>
                </a:solidFill>
                <a:latin typeface="Arial Narrow"/>
                <a:cs typeface="Arial Narrow"/>
              </a:rPr>
              <a:t>Sophia</a:t>
            </a:r>
            <a:r>
              <a:rPr dirty="0" sz="3250" spc="-100">
                <a:solidFill>
                  <a:srgbClr val="FF2600"/>
                </a:solidFill>
                <a:latin typeface="Arial Narrow"/>
                <a:cs typeface="Arial Narrow"/>
              </a:rPr>
              <a:t> </a:t>
            </a:r>
            <a:r>
              <a:rPr dirty="0" sz="3250" spc="-10">
                <a:solidFill>
                  <a:srgbClr val="3E231A"/>
                </a:solidFill>
                <a:latin typeface="Arial Narrow"/>
                <a:cs typeface="Arial Narrow"/>
              </a:rPr>
              <a:t>bilgi</a:t>
            </a:r>
            <a:endParaRPr sz="3250">
              <a:latin typeface="Arial Narrow"/>
              <a:cs typeface="Arial Narrow"/>
            </a:endParaRPr>
          </a:p>
          <a:p>
            <a:pPr marL="419100" marR="3080385">
              <a:lnSpc>
                <a:spcPts val="7800"/>
              </a:lnSpc>
              <a:spcBef>
                <a:spcPts val="610"/>
              </a:spcBef>
            </a:pPr>
            <a:r>
              <a:rPr dirty="0" sz="3250">
                <a:solidFill>
                  <a:srgbClr val="FF2600"/>
                </a:solidFill>
                <a:latin typeface="Arial Narrow"/>
                <a:cs typeface="Arial Narrow"/>
              </a:rPr>
              <a:t>Philosophia</a:t>
            </a:r>
            <a:r>
              <a:rPr dirty="0" sz="3250" spc="-20">
                <a:solidFill>
                  <a:srgbClr val="FF2600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bilge</a:t>
            </a:r>
            <a:r>
              <a:rPr dirty="0" sz="32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2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bilgelik</a:t>
            </a:r>
            <a:r>
              <a:rPr dirty="0" sz="32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-10">
                <a:solidFill>
                  <a:srgbClr val="3E231A"/>
                </a:solidFill>
                <a:latin typeface="Arial Narrow"/>
                <a:cs typeface="Arial Narrow"/>
              </a:rPr>
              <a:t>sevgisi </a:t>
            </a:r>
            <a:r>
              <a:rPr dirty="0" sz="3250">
                <a:solidFill>
                  <a:srgbClr val="FF2600"/>
                </a:solidFill>
                <a:latin typeface="Arial Narrow"/>
                <a:cs typeface="Arial Narrow"/>
              </a:rPr>
              <a:t>Philosophos</a:t>
            </a:r>
            <a:r>
              <a:rPr dirty="0" sz="3250" spc="-55">
                <a:solidFill>
                  <a:srgbClr val="FF2600"/>
                </a:solidFill>
                <a:latin typeface="Arial Narrow"/>
                <a:cs typeface="Arial Narrow"/>
              </a:rPr>
              <a:t> </a:t>
            </a:r>
            <a:r>
              <a:rPr dirty="0" sz="3250" spc="-30">
                <a:solidFill>
                  <a:srgbClr val="3E231A"/>
                </a:solidFill>
                <a:latin typeface="Arial Narrow"/>
                <a:cs typeface="Arial Narrow"/>
              </a:rPr>
              <a:t>bilgeli</a:t>
            </a:r>
            <a:r>
              <a:rPr dirty="0" sz="3250" spc="-3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250" spc="-3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3250" spc="-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seven,</a:t>
            </a:r>
            <a:r>
              <a:rPr dirty="0" sz="3250" spc="-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bilge</a:t>
            </a:r>
            <a:r>
              <a:rPr dirty="0" sz="3250" spc="-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-10">
                <a:solidFill>
                  <a:srgbClr val="3E231A"/>
                </a:solidFill>
                <a:latin typeface="Arial Narrow"/>
                <a:cs typeface="Arial Narrow"/>
              </a:rPr>
              <a:t>kimse</a:t>
            </a:r>
            <a:endParaRPr sz="3250">
              <a:latin typeface="Arial Narrow"/>
              <a:cs typeface="Arial Narrow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6600" y="971803"/>
            <a:ext cx="6447155" cy="947419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50" spc="-65">
                <a:latin typeface="Trebuchet MS"/>
                <a:cs typeface="Trebuchet MS"/>
              </a:rPr>
              <a:t>İ</a:t>
            </a:r>
            <a:r>
              <a:rPr dirty="0" sz="6050" spc="-65"/>
              <a:t>dealizm</a:t>
            </a:r>
            <a:r>
              <a:rPr dirty="0" sz="6050" spc="-110"/>
              <a:t> </a:t>
            </a:r>
            <a:r>
              <a:rPr dirty="0" sz="6050"/>
              <a:t>ve</a:t>
            </a:r>
            <a:r>
              <a:rPr dirty="0" sz="6050" spc="-105"/>
              <a:t> </a:t>
            </a:r>
            <a:r>
              <a:rPr dirty="0" sz="3700"/>
              <a:t>E</a:t>
            </a:r>
            <a:r>
              <a:rPr dirty="0" sz="3700">
                <a:latin typeface="Trebuchet MS"/>
                <a:cs typeface="Trebuchet MS"/>
              </a:rPr>
              <a:t>ğ</a:t>
            </a:r>
            <a:r>
              <a:rPr dirty="0" sz="3700"/>
              <a:t>itime</a:t>
            </a:r>
            <a:r>
              <a:rPr dirty="0" sz="3700" spc="-65"/>
              <a:t> </a:t>
            </a:r>
            <a:r>
              <a:rPr dirty="0" sz="3700" spc="-685"/>
              <a:t>Y</a:t>
            </a:r>
            <a:r>
              <a:rPr dirty="0" sz="3700" spc="75"/>
              <a:t>a</a:t>
            </a:r>
            <a:r>
              <a:rPr dirty="0" sz="3700" spc="-35"/>
              <a:t>n</a:t>
            </a:r>
            <a:r>
              <a:rPr dirty="0" sz="3700" spc="-30"/>
              <a:t>s</a:t>
            </a:r>
            <a:r>
              <a:rPr dirty="0" sz="3700" spc="-40"/>
              <a:t>ı</a:t>
            </a:r>
            <a:r>
              <a:rPr dirty="0" sz="3700" spc="-75"/>
              <a:t>m</a:t>
            </a:r>
            <a:r>
              <a:rPr dirty="0" sz="3700" spc="-30"/>
              <a:t>ası</a:t>
            </a:r>
            <a:endParaRPr sz="370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14374" y="2464703"/>
            <a:ext cx="158359" cy="135127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14374" y="3277503"/>
            <a:ext cx="158359" cy="135127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14374" y="4636403"/>
            <a:ext cx="158359" cy="135127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14374" y="5449203"/>
            <a:ext cx="158359" cy="135127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14374" y="7354203"/>
            <a:ext cx="158359" cy="135127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14374" y="8167001"/>
            <a:ext cx="158359" cy="135129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1435100" y="2392679"/>
            <a:ext cx="10567670" cy="6133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650" spc="60">
                <a:solidFill>
                  <a:srgbClr val="3E231A"/>
                </a:solidFill>
                <a:latin typeface="Arial Narrow"/>
                <a:cs typeface="Arial Narrow"/>
              </a:rPr>
              <a:t>Ontolojik</a:t>
            </a:r>
            <a:r>
              <a:rPr dirty="0" sz="26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26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idealizmin</a:t>
            </a:r>
            <a:r>
              <a:rPr dirty="0" sz="26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temeli</a:t>
            </a:r>
            <a:r>
              <a:rPr dirty="0" sz="26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ruhî</a:t>
            </a:r>
            <a:r>
              <a:rPr dirty="0" sz="26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veya</a:t>
            </a:r>
            <a:r>
              <a:rPr dirty="0" sz="26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tinseldir</a:t>
            </a:r>
            <a:endParaRPr sz="2650">
              <a:latin typeface="Arial Narrow"/>
              <a:cs typeface="Arial Narrow"/>
            </a:endParaRPr>
          </a:p>
          <a:p>
            <a:pPr marL="12700" marR="520700">
              <a:lnSpc>
                <a:spcPct val="135200"/>
              </a:lnSpc>
              <a:spcBef>
                <a:spcPts val="2100"/>
              </a:spcBef>
            </a:pPr>
            <a:r>
              <a:rPr dirty="0" sz="2650" spc="-25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650" spc="-25">
                <a:solidFill>
                  <a:srgbClr val="3E231A"/>
                </a:solidFill>
                <a:latin typeface="Arial Narrow"/>
                <a:cs typeface="Arial Narrow"/>
              </a:rPr>
              <a:t>dealizm</a:t>
            </a:r>
            <a:r>
              <a:rPr dirty="0" sz="26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evreni</a:t>
            </a:r>
            <a:r>
              <a:rPr dirty="0" sz="26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açıklamada</a:t>
            </a:r>
            <a:r>
              <a:rPr dirty="0" sz="26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ruh,</a:t>
            </a:r>
            <a:r>
              <a:rPr dirty="0" sz="26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ahlâk,</a:t>
            </a:r>
            <a:r>
              <a:rPr dirty="0" sz="26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zihin</a:t>
            </a:r>
            <a:r>
              <a:rPr dirty="0" sz="26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20">
                <a:solidFill>
                  <a:srgbClr val="3E231A"/>
                </a:solidFill>
                <a:latin typeface="Arial Narrow"/>
                <a:cs typeface="Arial Narrow"/>
              </a:rPr>
              <a:t>(intellect,</a:t>
            </a:r>
            <a:r>
              <a:rPr dirty="0" sz="26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bili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650" spc="-155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yani</a:t>
            </a:r>
            <a:r>
              <a:rPr dirty="0" sz="26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cognitive</a:t>
            </a:r>
            <a:r>
              <a:rPr dirty="0" sz="26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3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650" spc="-3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 spc="-30">
                <a:solidFill>
                  <a:srgbClr val="3E231A"/>
                </a:solidFill>
                <a:latin typeface="Arial Narrow"/>
                <a:cs typeface="Arial Narrow"/>
              </a:rPr>
              <a:t>il)</a:t>
            </a:r>
            <a:r>
              <a:rPr dirty="0" sz="26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25">
                <a:solidFill>
                  <a:srgbClr val="3E231A"/>
                </a:solidFill>
                <a:latin typeface="Arial Narrow"/>
                <a:cs typeface="Arial Narrow"/>
              </a:rPr>
              <a:t>ve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ünce</a:t>
            </a:r>
            <a:r>
              <a:rPr dirty="0" sz="265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gibi</a:t>
            </a:r>
            <a:r>
              <a:rPr dirty="0" sz="265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kavramları</a:t>
            </a:r>
            <a:r>
              <a:rPr dirty="0" sz="265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temel</a:t>
            </a:r>
            <a:r>
              <a:rPr dirty="0" sz="265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alır.</a:t>
            </a:r>
            <a:endParaRPr sz="26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3220"/>
              </a:spcBef>
            </a:pP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dealist</a:t>
            </a:r>
            <a:r>
              <a:rPr dirty="0" sz="26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itimin</a:t>
            </a:r>
            <a:r>
              <a:rPr dirty="0" sz="26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amacı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ö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rencileri</a:t>
            </a:r>
            <a:r>
              <a:rPr dirty="0" sz="26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ruyu</a:t>
            </a:r>
            <a:r>
              <a:rPr dirty="0" sz="26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aramaya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75">
                <a:solidFill>
                  <a:srgbClr val="3E231A"/>
                </a:solidFill>
                <a:latin typeface="Arial Narrow"/>
                <a:cs typeface="Arial Narrow"/>
              </a:rPr>
              <a:t>te</a:t>
            </a:r>
            <a:r>
              <a:rPr dirty="0" sz="2650" spc="75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650" spc="75">
                <a:solidFill>
                  <a:srgbClr val="3E231A"/>
                </a:solidFill>
                <a:latin typeface="Arial Narrow"/>
                <a:cs typeface="Arial Narrow"/>
              </a:rPr>
              <a:t>vik</a:t>
            </a:r>
            <a:r>
              <a:rPr dirty="0" sz="26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etmektir.</a:t>
            </a:r>
            <a:endParaRPr sz="2650">
              <a:latin typeface="Arial Narrow"/>
              <a:cs typeface="Arial Narrow"/>
            </a:endParaRPr>
          </a:p>
          <a:p>
            <a:pPr marL="12700" marR="5080">
              <a:lnSpc>
                <a:spcPct val="135200"/>
              </a:lnSpc>
              <a:spcBef>
                <a:spcPts val="2100"/>
              </a:spcBef>
            </a:pP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dealist</a:t>
            </a:r>
            <a:r>
              <a:rPr dirty="0" sz="265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itim</a:t>
            </a:r>
            <a:r>
              <a:rPr dirty="0" sz="26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50">
                <a:solidFill>
                  <a:srgbClr val="3E231A"/>
                </a:solidFill>
                <a:latin typeface="Arial Narrow"/>
                <a:cs typeface="Arial Narrow"/>
              </a:rPr>
              <a:t>ki</a:t>
            </a:r>
            <a:r>
              <a:rPr dirty="0" sz="2650" spc="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650" spc="50">
                <a:solidFill>
                  <a:srgbClr val="3E231A"/>
                </a:solidFill>
                <a:latin typeface="Arial Narrow"/>
                <a:cs typeface="Arial Narrow"/>
              </a:rPr>
              <a:t>iyi</a:t>
            </a:r>
            <a:r>
              <a:rPr dirty="0" sz="26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iyi,</a:t>
            </a:r>
            <a:r>
              <a:rPr dirty="0" sz="26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ru</a:t>
            </a:r>
            <a:r>
              <a:rPr dirty="0" sz="26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6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45">
                <a:solidFill>
                  <a:srgbClr val="3E231A"/>
                </a:solidFill>
                <a:latin typeface="Arial Narrow"/>
                <a:cs typeface="Arial Narrow"/>
              </a:rPr>
              <a:t>güzele</a:t>
            </a:r>
            <a:r>
              <a:rPr dirty="0" sz="26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E231A"/>
                </a:solidFill>
                <a:latin typeface="Arial Narrow"/>
                <a:cs typeface="Arial Narrow"/>
              </a:rPr>
              <a:t>(estetik</a:t>
            </a:r>
            <a:r>
              <a:rPr dirty="0" sz="140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E231A"/>
                </a:solidFill>
                <a:latin typeface="Arial Narrow"/>
                <a:cs typeface="Arial Narrow"/>
              </a:rPr>
              <a:t>zaten</a:t>
            </a:r>
            <a:r>
              <a:rPr dirty="0" sz="140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400" spc="-40">
                <a:solidFill>
                  <a:srgbClr val="3E231A"/>
                </a:solidFill>
                <a:latin typeface="Arial Narrow"/>
                <a:cs typeface="Arial Narrow"/>
              </a:rPr>
              <a:t>günümüzde</a:t>
            </a:r>
            <a:r>
              <a:rPr dirty="0" sz="140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400">
                <a:solidFill>
                  <a:srgbClr val="3E231A"/>
                </a:solidFill>
                <a:latin typeface="Arial Narrow"/>
                <a:cs typeface="Arial Narrow"/>
              </a:rPr>
              <a:t>de felsefenin</a:t>
            </a:r>
            <a:r>
              <a:rPr dirty="0" sz="140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400" spc="-25">
                <a:solidFill>
                  <a:srgbClr val="3E231A"/>
                </a:solidFill>
                <a:latin typeface="Arial Narrow"/>
                <a:cs typeface="Arial Narrow"/>
              </a:rPr>
              <a:t>konusu)</a:t>
            </a:r>
            <a:r>
              <a:rPr dirty="0" sz="1400" spc="-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yöneltmeyi</a:t>
            </a:r>
            <a:r>
              <a:rPr dirty="0" sz="26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amaçlar. 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dealist</a:t>
            </a:r>
            <a:r>
              <a:rPr dirty="0" sz="26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iticiler</a:t>
            </a:r>
            <a:r>
              <a:rPr dirty="0" sz="26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insanın</a:t>
            </a:r>
            <a:r>
              <a:rPr dirty="0" sz="26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erini</a:t>
            </a:r>
            <a:r>
              <a:rPr dirty="0" sz="26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85">
                <a:solidFill>
                  <a:srgbClr val="3E231A"/>
                </a:solidFill>
                <a:latin typeface="Arial Narrow"/>
                <a:cs typeface="Arial Narrow"/>
              </a:rPr>
              <a:t>çok</a:t>
            </a:r>
            <a:r>
              <a:rPr dirty="0" sz="26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yüksek</a:t>
            </a:r>
            <a:r>
              <a:rPr dirty="0" sz="26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görürler</a:t>
            </a:r>
            <a:r>
              <a:rPr dirty="0" sz="26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6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25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650" spc="-2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 spc="-25">
                <a:solidFill>
                  <a:srgbClr val="3E231A"/>
                </a:solidFill>
                <a:latin typeface="Arial Narrow"/>
                <a:cs typeface="Arial Narrow"/>
              </a:rPr>
              <a:t>itimle</a:t>
            </a:r>
            <a:r>
              <a:rPr dirty="0" sz="26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bunun</a:t>
            </a:r>
            <a:r>
              <a:rPr dirty="0" sz="26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daha</a:t>
            </a:r>
            <a:r>
              <a:rPr dirty="0" sz="26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25">
                <a:solidFill>
                  <a:srgbClr val="3E231A"/>
                </a:solidFill>
                <a:latin typeface="Arial Narrow"/>
                <a:cs typeface="Arial Narrow"/>
              </a:rPr>
              <a:t>da </a:t>
            </a:r>
            <a:r>
              <a:rPr dirty="0" sz="2650" spc="-30">
                <a:solidFill>
                  <a:srgbClr val="3E231A"/>
                </a:solidFill>
                <a:latin typeface="Arial Narrow"/>
                <a:cs typeface="Arial Narrow"/>
              </a:rPr>
              <a:t>yükselece</a:t>
            </a:r>
            <a:r>
              <a:rPr dirty="0" sz="2650" spc="-3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 spc="-30">
                <a:solidFill>
                  <a:srgbClr val="3E231A"/>
                </a:solidFill>
                <a:latin typeface="Arial Narrow"/>
                <a:cs typeface="Arial Narrow"/>
              </a:rPr>
              <a:t>ine</a:t>
            </a:r>
            <a:r>
              <a:rPr dirty="0" sz="2650" spc="-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inanırlar…</a:t>
            </a:r>
            <a:endParaRPr sz="2650">
              <a:latin typeface="Arial Narrow"/>
              <a:cs typeface="Arial Narrow"/>
            </a:endParaRPr>
          </a:p>
          <a:p>
            <a:pPr marL="12700" marR="1163320" indent="88900">
              <a:lnSpc>
                <a:spcPts val="6400"/>
              </a:lnSpc>
              <a:spcBef>
                <a:spcPts val="550"/>
              </a:spcBef>
            </a:pP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Onlara</a:t>
            </a:r>
            <a:r>
              <a:rPr dirty="0" sz="26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göre</a:t>
            </a:r>
            <a:r>
              <a:rPr dirty="0" sz="26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25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650" spc="-2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 spc="-25">
                <a:solidFill>
                  <a:srgbClr val="3E231A"/>
                </a:solidFill>
                <a:latin typeface="Arial Narrow"/>
                <a:cs typeface="Arial Narrow"/>
              </a:rPr>
              <a:t>itimle</a:t>
            </a:r>
            <a:r>
              <a:rPr dirty="0" sz="26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uzun</a:t>
            </a:r>
            <a:r>
              <a:rPr dirty="0" sz="26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vadede</a:t>
            </a:r>
            <a:r>
              <a:rPr dirty="0" sz="26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insanda</a:t>
            </a:r>
            <a:r>
              <a:rPr dirty="0" sz="26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yüksek</a:t>
            </a:r>
            <a:r>
              <a:rPr dirty="0" sz="26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erler</a:t>
            </a:r>
            <a:r>
              <a:rPr dirty="0" sz="26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olu</a:t>
            </a:r>
            <a:r>
              <a:rPr dirty="0" sz="26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turulmalıdır.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itimde</a:t>
            </a:r>
            <a:r>
              <a:rPr dirty="0" sz="26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sa</a:t>
            </a:r>
            <a:r>
              <a:rPr dirty="0" sz="26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lam</a:t>
            </a:r>
            <a:r>
              <a:rPr dirty="0" sz="26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6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kültürlü</a:t>
            </a:r>
            <a:r>
              <a:rPr dirty="0" sz="26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5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6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45">
                <a:solidFill>
                  <a:srgbClr val="3E231A"/>
                </a:solidFill>
                <a:latin typeface="Arial Narrow"/>
                <a:cs typeface="Arial Narrow"/>
              </a:rPr>
              <a:t>ki</a:t>
            </a:r>
            <a:r>
              <a:rPr dirty="0" sz="2650" spc="45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650" spc="45">
                <a:solidFill>
                  <a:srgbClr val="3E231A"/>
                </a:solidFill>
                <a:latin typeface="Arial Narrow"/>
                <a:cs typeface="Arial Narrow"/>
              </a:rPr>
              <a:t>ilik</a:t>
            </a:r>
            <a:r>
              <a:rPr dirty="0" sz="26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geli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tirmek</a:t>
            </a:r>
            <a:r>
              <a:rPr dirty="0" sz="26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85">
                <a:solidFill>
                  <a:srgbClr val="3E231A"/>
                </a:solidFill>
                <a:latin typeface="Arial Narrow"/>
                <a:cs typeface="Arial Narrow"/>
              </a:rPr>
              <a:t>çok</a:t>
            </a:r>
            <a:r>
              <a:rPr dirty="0" sz="26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önemlidir…</a:t>
            </a:r>
            <a:endParaRPr sz="2650">
              <a:latin typeface="Arial Narrow"/>
              <a:cs typeface="Arial Narrow"/>
            </a:endParaRPr>
          </a:p>
        </p:txBody>
      </p:sp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876800" y="809751"/>
            <a:ext cx="3151505" cy="3492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100" spc="-1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100" spc="-10">
                <a:solidFill>
                  <a:srgbClr val="3E231A"/>
                </a:solidFill>
                <a:latin typeface="Arial Narrow"/>
                <a:cs typeface="Arial Narrow"/>
              </a:rPr>
              <a:t>dealizmin</a:t>
            </a:r>
            <a:r>
              <a:rPr dirty="0" sz="21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10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1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100">
                <a:solidFill>
                  <a:srgbClr val="3E231A"/>
                </a:solidFill>
                <a:latin typeface="Arial Narrow"/>
                <a:cs typeface="Arial Narrow"/>
              </a:rPr>
              <a:t>itimdeki</a:t>
            </a:r>
            <a:r>
              <a:rPr dirty="0" sz="21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100" spc="-45">
                <a:solidFill>
                  <a:srgbClr val="3E231A"/>
                </a:solidFill>
                <a:latin typeface="Arial Narrow"/>
                <a:cs typeface="Arial Narrow"/>
              </a:rPr>
              <a:t>Yansıması</a:t>
            </a:r>
            <a:endParaRPr sz="21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63900" y="1366138"/>
            <a:ext cx="6382385" cy="718185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4550" spc="-35"/>
              <a:t>Perennialism</a:t>
            </a:r>
            <a:r>
              <a:rPr dirty="0" sz="4550" spc="-345"/>
              <a:t> </a:t>
            </a:r>
            <a:r>
              <a:rPr dirty="0" sz="1950" spc="-10"/>
              <a:t>(Dâimîcilik,</a:t>
            </a:r>
            <a:r>
              <a:rPr dirty="0" sz="1950" spc="75"/>
              <a:t> </a:t>
            </a:r>
            <a:r>
              <a:rPr dirty="0" sz="1950" spc="-25"/>
              <a:t>kalıcılık,süreklilik,</a:t>
            </a:r>
            <a:r>
              <a:rPr dirty="0" sz="1950" spc="70"/>
              <a:t> </a:t>
            </a:r>
            <a:r>
              <a:rPr dirty="0" sz="1950" spc="-10"/>
              <a:t>mütemadî)</a:t>
            </a:r>
            <a:endParaRPr sz="1950"/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8252" y="2673958"/>
            <a:ext cx="176457" cy="150572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8252" y="3568038"/>
            <a:ext cx="176457" cy="150572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8252" y="4462118"/>
            <a:ext cx="176457" cy="150572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28252" y="5356198"/>
            <a:ext cx="176457" cy="150572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8252" y="8040978"/>
            <a:ext cx="176457" cy="150572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1384300" y="2595372"/>
            <a:ext cx="10431780" cy="583692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Kökü</a:t>
            </a:r>
            <a:r>
              <a:rPr dirty="0" sz="295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 spc="70">
                <a:solidFill>
                  <a:srgbClr val="3E231A"/>
                </a:solidFill>
                <a:latin typeface="Arial Narrow"/>
                <a:cs typeface="Arial Narrow"/>
              </a:rPr>
              <a:t>Eflatun</a:t>
            </a:r>
            <a:r>
              <a:rPr dirty="0" sz="2950" spc="1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95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 spc="75">
                <a:solidFill>
                  <a:srgbClr val="3E231A"/>
                </a:solidFill>
                <a:latin typeface="Arial Narrow"/>
                <a:cs typeface="Arial Narrow"/>
              </a:rPr>
              <a:t>Aristo’ya</a:t>
            </a:r>
            <a:r>
              <a:rPr dirty="0" sz="295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kadar</a:t>
            </a:r>
            <a:r>
              <a:rPr dirty="0" sz="295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dayanan</a:t>
            </a:r>
            <a:r>
              <a:rPr dirty="0" sz="2950" spc="1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en</a:t>
            </a:r>
            <a:r>
              <a:rPr dirty="0" sz="295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eski</a:t>
            </a:r>
            <a:r>
              <a:rPr dirty="0" sz="295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9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itim</a:t>
            </a:r>
            <a:r>
              <a:rPr dirty="0" sz="295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 spc="-10">
                <a:solidFill>
                  <a:srgbClr val="3E231A"/>
                </a:solidFill>
                <a:latin typeface="Arial Narrow"/>
                <a:cs typeface="Arial Narrow"/>
              </a:rPr>
              <a:t>akımıdır.</a:t>
            </a:r>
            <a:endParaRPr sz="29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3460"/>
              </a:spcBef>
            </a:pPr>
            <a:r>
              <a:rPr dirty="0" sz="29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dealist</a:t>
            </a:r>
            <a:r>
              <a:rPr dirty="0" sz="2950" spc="-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felsefeye</a:t>
            </a:r>
            <a:r>
              <a:rPr dirty="0" sz="2950" spc="-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 spc="-10">
                <a:solidFill>
                  <a:srgbClr val="3E231A"/>
                </a:solidFill>
                <a:latin typeface="Arial Narrow"/>
                <a:cs typeface="Arial Narrow"/>
              </a:rPr>
              <a:t>dayanır.</a:t>
            </a:r>
            <a:endParaRPr sz="29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3560"/>
              </a:spcBef>
            </a:pPr>
            <a:r>
              <a:rPr dirty="0" sz="2950" spc="-1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9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950" spc="-1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29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950" spc="-10">
                <a:solidFill>
                  <a:srgbClr val="3E231A"/>
                </a:solidFill>
                <a:latin typeface="Arial Narrow"/>
                <a:cs typeface="Arial Narrow"/>
              </a:rPr>
              <a:t>meyen</a:t>
            </a:r>
            <a:r>
              <a:rPr dirty="0" sz="295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evrensel</a:t>
            </a:r>
            <a:r>
              <a:rPr dirty="0" sz="295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 spc="6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95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9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itim</a:t>
            </a:r>
            <a:r>
              <a:rPr dirty="0" sz="295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ilkesini</a:t>
            </a:r>
            <a:r>
              <a:rPr dirty="0" sz="295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 spc="-10">
                <a:solidFill>
                  <a:srgbClr val="3E231A"/>
                </a:solidFill>
                <a:latin typeface="Arial Narrow"/>
                <a:cs typeface="Arial Narrow"/>
              </a:rPr>
              <a:t>savunur.</a:t>
            </a:r>
            <a:endParaRPr sz="2950">
              <a:latin typeface="Arial Narrow"/>
              <a:cs typeface="Arial Narrow"/>
            </a:endParaRPr>
          </a:p>
          <a:p>
            <a:pPr marL="12700" marR="342900">
              <a:lnSpc>
                <a:spcPct val="132800"/>
              </a:lnSpc>
              <a:spcBef>
                <a:spcPts val="2300"/>
              </a:spcBef>
            </a:pP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29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ru</a:t>
            </a:r>
            <a:r>
              <a:rPr dirty="0" sz="29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bilginin</a:t>
            </a:r>
            <a:r>
              <a:rPr dirty="0" sz="29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 spc="-20">
                <a:solidFill>
                  <a:srgbClr val="3E231A"/>
                </a:solidFill>
                <a:latin typeface="Arial Narrow"/>
                <a:cs typeface="Arial Narrow"/>
              </a:rPr>
              <a:t>kayna</a:t>
            </a:r>
            <a:r>
              <a:rPr dirty="0" sz="2950" spc="-2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950" spc="-2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29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 spc="-10">
                <a:solidFill>
                  <a:srgbClr val="3E231A"/>
                </a:solidFill>
                <a:latin typeface="Arial Narrow"/>
                <a:cs typeface="Arial Narrow"/>
              </a:rPr>
              <a:t>akıldır.</a:t>
            </a:r>
            <a:r>
              <a:rPr dirty="0" sz="2950" spc="-1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950" spc="-10">
                <a:solidFill>
                  <a:srgbClr val="3E231A"/>
                </a:solidFill>
                <a:latin typeface="Arial Narrow"/>
                <a:cs typeface="Arial Narrow"/>
              </a:rPr>
              <a:t>nsan</a:t>
            </a:r>
            <a:r>
              <a:rPr dirty="0" sz="29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aklı</a:t>
            </a:r>
            <a:r>
              <a:rPr dirty="0" sz="29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sayesinde</a:t>
            </a:r>
            <a:r>
              <a:rPr dirty="0" sz="29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gerçekli</a:t>
            </a:r>
            <a:r>
              <a:rPr dirty="0" sz="29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in</a:t>
            </a:r>
            <a:r>
              <a:rPr dirty="0" sz="29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 spc="-10">
                <a:solidFill>
                  <a:srgbClr val="3E231A"/>
                </a:solidFill>
                <a:latin typeface="Arial Narrow"/>
                <a:cs typeface="Arial Narrow"/>
              </a:rPr>
              <a:t>bilgisine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ula</a:t>
            </a:r>
            <a:r>
              <a:rPr dirty="0" sz="29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abilir.</a:t>
            </a:r>
            <a:r>
              <a:rPr dirty="0" sz="29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9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itimin</a:t>
            </a:r>
            <a:r>
              <a:rPr dirty="0" sz="29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amacı</a:t>
            </a:r>
            <a:r>
              <a:rPr dirty="0" sz="29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da</a:t>
            </a:r>
            <a:r>
              <a:rPr dirty="0" sz="29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zaten</a:t>
            </a:r>
            <a:r>
              <a:rPr dirty="0" sz="29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insanın</a:t>
            </a:r>
            <a:r>
              <a:rPr dirty="0" sz="29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 spc="-30">
                <a:solidFill>
                  <a:srgbClr val="3E231A"/>
                </a:solidFill>
                <a:latin typeface="Arial Narrow"/>
                <a:cs typeface="Arial Narrow"/>
              </a:rPr>
              <a:t>aklını</a:t>
            </a:r>
            <a:r>
              <a:rPr dirty="0" sz="29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 spc="45">
                <a:solidFill>
                  <a:srgbClr val="3E231A"/>
                </a:solidFill>
                <a:latin typeface="Arial Narrow"/>
                <a:cs typeface="Arial Narrow"/>
              </a:rPr>
              <a:t>etkinle</a:t>
            </a:r>
            <a:r>
              <a:rPr dirty="0" sz="2950" spc="45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950" spc="45">
                <a:solidFill>
                  <a:srgbClr val="3E231A"/>
                </a:solidFill>
                <a:latin typeface="Arial Narrow"/>
                <a:cs typeface="Arial Narrow"/>
              </a:rPr>
              <a:t>tirmektir.</a:t>
            </a:r>
            <a:r>
              <a:rPr dirty="0" sz="29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 spc="-10">
                <a:solidFill>
                  <a:srgbClr val="3E231A"/>
                </a:solidFill>
                <a:latin typeface="Arial Narrow"/>
                <a:cs typeface="Arial Narrow"/>
              </a:rPr>
              <a:t>Çünkü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insan</a:t>
            </a:r>
            <a:r>
              <a:rPr dirty="0" sz="29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 spc="-459">
                <a:solidFill>
                  <a:srgbClr val="3E231A"/>
                </a:solidFill>
                <a:latin typeface="Arial Narrow"/>
                <a:cs typeface="Arial Narrow"/>
              </a:rPr>
              <a:t>T</a:t>
            </a:r>
            <a:r>
              <a:rPr dirty="0" sz="2950" spc="13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2950" spc="70">
                <a:solidFill>
                  <a:srgbClr val="3E231A"/>
                </a:solidFill>
                <a:latin typeface="Arial Narrow"/>
                <a:cs typeface="Arial Narrow"/>
              </a:rPr>
              <a:t>n</a:t>
            </a:r>
            <a:r>
              <a:rPr dirty="0" sz="2950" spc="45">
                <a:solidFill>
                  <a:srgbClr val="3E231A"/>
                </a:solidFill>
                <a:latin typeface="Arial Narrow"/>
                <a:cs typeface="Arial Narrow"/>
              </a:rPr>
              <a:t>r</a:t>
            </a:r>
            <a:r>
              <a:rPr dirty="0" sz="2950" spc="35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2950" spc="45">
                <a:solidFill>
                  <a:srgbClr val="3E231A"/>
                </a:solidFill>
                <a:latin typeface="Arial Narrow"/>
                <a:cs typeface="Arial Narrow"/>
              </a:rPr>
              <a:t>’</a:t>
            </a:r>
            <a:r>
              <a:rPr dirty="0" sz="2950" spc="-45">
                <a:solidFill>
                  <a:srgbClr val="3E231A"/>
                </a:solidFill>
                <a:latin typeface="Arial Narrow"/>
                <a:cs typeface="Arial Narrow"/>
              </a:rPr>
              <a:t>d</a:t>
            </a:r>
            <a:r>
              <a:rPr dirty="0" sz="2950" spc="13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2950" spc="45">
                <a:solidFill>
                  <a:srgbClr val="3E231A"/>
                </a:solidFill>
                <a:latin typeface="Arial Narrow"/>
                <a:cs typeface="Arial Narrow"/>
              </a:rPr>
              <a:t>n</a:t>
            </a:r>
            <a:r>
              <a:rPr dirty="0" sz="29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akıl</a:t>
            </a:r>
            <a:r>
              <a:rPr dirty="0" sz="29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ta</a:t>
            </a:r>
            <a:r>
              <a:rPr dirty="0" sz="29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ır.</a:t>
            </a:r>
            <a:r>
              <a:rPr dirty="0" sz="29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 spc="55">
                <a:solidFill>
                  <a:srgbClr val="3E231A"/>
                </a:solidFill>
                <a:latin typeface="Arial Narrow"/>
                <a:cs typeface="Arial Narrow"/>
              </a:rPr>
              <a:t>Bu</a:t>
            </a:r>
            <a:r>
              <a:rPr dirty="0" sz="29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durumda</a:t>
            </a:r>
            <a:r>
              <a:rPr dirty="0" sz="29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iyi</a:t>
            </a:r>
            <a:r>
              <a:rPr dirty="0" sz="29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 spc="6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9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9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itim</a:t>
            </a:r>
            <a:r>
              <a:rPr dirty="0" sz="29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 spc="-10">
                <a:solidFill>
                  <a:srgbClr val="3E231A"/>
                </a:solidFill>
                <a:latin typeface="Arial Narrow"/>
                <a:cs typeface="Arial Narrow"/>
              </a:rPr>
              <a:t>programı</a:t>
            </a:r>
            <a:r>
              <a:rPr dirty="0" sz="29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 spc="-459">
                <a:solidFill>
                  <a:srgbClr val="3E231A"/>
                </a:solidFill>
                <a:latin typeface="Arial Narrow"/>
                <a:cs typeface="Arial Narrow"/>
              </a:rPr>
              <a:t>T</a:t>
            </a:r>
            <a:r>
              <a:rPr dirty="0" sz="2950" spc="13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2950" spc="70">
                <a:solidFill>
                  <a:srgbClr val="3E231A"/>
                </a:solidFill>
                <a:latin typeface="Arial Narrow"/>
                <a:cs typeface="Arial Narrow"/>
              </a:rPr>
              <a:t>n</a:t>
            </a:r>
            <a:r>
              <a:rPr dirty="0" sz="2950" spc="45">
                <a:solidFill>
                  <a:srgbClr val="3E231A"/>
                </a:solidFill>
                <a:latin typeface="Arial Narrow"/>
                <a:cs typeface="Arial Narrow"/>
              </a:rPr>
              <a:t>r</a:t>
            </a:r>
            <a:r>
              <a:rPr dirty="0" sz="2950" spc="35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2950" spc="45">
                <a:solidFill>
                  <a:srgbClr val="3E231A"/>
                </a:solidFill>
                <a:latin typeface="Arial Narrow"/>
                <a:cs typeface="Arial Narrow"/>
              </a:rPr>
              <a:t>,</a:t>
            </a:r>
            <a:r>
              <a:rPr dirty="0" sz="29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 spc="-10">
                <a:solidFill>
                  <a:srgbClr val="3E231A"/>
                </a:solidFill>
                <a:latin typeface="Arial Narrow"/>
                <a:cs typeface="Arial Narrow"/>
              </a:rPr>
              <a:t>insan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9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evren</a:t>
            </a:r>
            <a:r>
              <a:rPr dirty="0" sz="29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ili</a:t>
            </a:r>
            <a:r>
              <a:rPr dirty="0" sz="29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kilerini</a:t>
            </a:r>
            <a:r>
              <a:rPr dirty="0" sz="29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 spc="-10">
                <a:solidFill>
                  <a:srgbClr val="3E231A"/>
                </a:solidFill>
                <a:latin typeface="Arial Narrow"/>
                <a:cs typeface="Arial Narrow"/>
              </a:rPr>
              <a:t>ele</a:t>
            </a:r>
            <a:r>
              <a:rPr dirty="0" sz="29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 spc="-10">
                <a:solidFill>
                  <a:srgbClr val="3E231A"/>
                </a:solidFill>
                <a:latin typeface="Arial Narrow"/>
                <a:cs typeface="Arial Narrow"/>
              </a:rPr>
              <a:t>almalıdır.</a:t>
            </a:r>
            <a:endParaRPr sz="29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3460"/>
              </a:spcBef>
            </a:pP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Ö</a:t>
            </a:r>
            <a:r>
              <a:rPr dirty="0" sz="29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rencilere</a:t>
            </a:r>
            <a:r>
              <a:rPr dirty="0" sz="2950" spc="-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 spc="-50">
                <a:solidFill>
                  <a:srgbClr val="3E231A"/>
                </a:solidFill>
                <a:latin typeface="Arial Narrow"/>
                <a:cs typeface="Arial Narrow"/>
              </a:rPr>
              <a:t>hem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 maddî</a:t>
            </a:r>
            <a:r>
              <a:rPr dirty="0" sz="29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 spc="-60">
                <a:solidFill>
                  <a:srgbClr val="3E231A"/>
                </a:solidFill>
                <a:latin typeface="Arial Narrow"/>
                <a:cs typeface="Arial Narrow"/>
              </a:rPr>
              <a:t>hem</a:t>
            </a:r>
            <a:r>
              <a:rPr dirty="0" sz="29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manevî</a:t>
            </a:r>
            <a:r>
              <a:rPr dirty="0" sz="29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gerçekleri </a:t>
            </a:r>
            <a:r>
              <a:rPr dirty="0" sz="2950" spc="45">
                <a:solidFill>
                  <a:srgbClr val="3E231A"/>
                </a:solidFill>
                <a:latin typeface="Arial Narrow"/>
                <a:cs typeface="Arial Narrow"/>
              </a:rPr>
              <a:t>tanıtacak</a:t>
            </a:r>
            <a:r>
              <a:rPr dirty="0" sz="2950">
                <a:solidFill>
                  <a:srgbClr val="3E231A"/>
                </a:solidFill>
                <a:latin typeface="Arial Narrow"/>
                <a:cs typeface="Arial Narrow"/>
              </a:rPr>
              <a:t> bilgiler</a:t>
            </a:r>
            <a:r>
              <a:rPr dirty="0" sz="29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950" spc="-10">
                <a:solidFill>
                  <a:srgbClr val="3E231A"/>
                </a:solidFill>
                <a:latin typeface="Arial Narrow"/>
                <a:cs typeface="Arial Narrow"/>
              </a:rPr>
              <a:t>verilmelidir.</a:t>
            </a:r>
            <a:endParaRPr sz="2950">
              <a:latin typeface="Arial Narrow"/>
              <a:cs typeface="Arial Narrow"/>
            </a:endParaRPr>
          </a:p>
        </p:txBody>
      </p:sp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826000" y="829563"/>
            <a:ext cx="3363595" cy="3714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250" spc="-1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250" spc="-10">
                <a:solidFill>
                  <a:srgbClr val="3E231A"/>
                </a:solidFill>
                <a:latin typeface="Arial Narrow"/>
                <a:cs typeface="Arial Narrow"/>
              </a:rPr>
              <a:t>dealizmin</a:t>
            </a:r>
            <a:r>
              <a:rPr dirty="0" sz="22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2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250">
                <a:solidFill>
                  <a:srgbClr val="3E231A"/>
                </a:solidFill>
                <a:latin typeface="Arial Narrow"/>
                <a:cs typeface="Arial Narrow"/>
              </a:rPr>
              <a:t>itimdeki</a:t>
            </a:r>
            <a:r>
              <a:rPr dirty="0" sz="22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250" spc="-50">
                <a:solidFill>
                  <a:srgbClr val="3E231A"/>
                </a:solidFill>
                <a:latin typeface="Arial Narrow"/>
                <a:cs typeface="Arial Narrow"/>
              </a:rPr>
              <a:t>Yansıması</a:t>
            </a:r>
            <a:endParaRPr sz="2250">
              <a:latin typeface="Arial Narrow"/>
              <a:cs typeface="Arial Narrow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46400" y="1391030"/>
            <a:ext cx="7111365" cy="6883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350" spc="-30"/>
              <a:t>Perennialism</a:t>
            </a:r>
            <a:r>
              <a:rPr dirty="0" sz="4350" spc="-265"/>
              <a:t> </a:t>
            </a:r>
            <a:r>
              <a:rPr dirty="0" sz="1750"/>
              <a:t>(Dâimîcilik,</a:t>
            </a:r>
            <a:r>
              <a:rPr dirty="0" sz="1750" spc="-25"/>
              <a:t> </a:t>
            </a:r>
            <a:r>
              <a:rPr dirty="0" sz="1750" spc="-20"/>
              <a:t>kalıcılık,süreklilik,</a:t>
            </a:r>
            <a:r>
              <a:rPr dirty="0" sz="1750" spc="30"/>
              <a:t> </a:t>
            </a:r>
            <a:r>
              <a:rPr dirty="0" sz="1750"/>
              <a:t>mütemadî)</a:t>
            </a:r>
            <a:r>
              <a:rPr dirty="0" sz="2700"/>
              <a:t>’in</a:t>
            </a:r>
            <a:r>
              <a:rPr dirty="0" sz="2700" spc="45"/>
              <a:t> </a:t>
            </a:r>
            <a:r>
              <a:rPr dirty="0" sz="2700" spc="-10">
                <a:latin typeface="Trebuchet MS"/>
                <a:cs typeface="Trebuchet MS"/>
              </a:rPr>
              <a:t>İ</a:t>
            </a:r>
            <a:r>
              <a:rPr dirty="0" sz="2700" spc="-10"/>
              <a:t>lkeleri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736600" y="2293945"/>
            <a:ext cx="10670540" cy="6063615"/>
          </a:xfrm>
          <a:prstGeom prst="rect">
            <a:avLst/>
          </a:prstGeom>
        </p:spPr>
        <p:txBody>
          <a:bodyPr wrap="square" lIns="0" tIns="2139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85"/>
              </a:spcBef>
            </a:pPr>
            <a:r>
              <a:rPr dirty="0" sz="2550">
                <a:latin typeface="Arial Narrow"/>
                <a:cs typeface="Arial Narrow"/>
              </a:rPr>
              <a:t>Ba</a:t>
            </a:r>
            <a:r>
              <a:rPr dirty="0" sz="2550">
                <a:latin typeface="Trebuchet MS"/>
                <a:cs typeface="Trebuchet MS"/>
              </a:rPr>
              <a:t>ş</a:t>
            </a:r>
            <a:r>
              <a:rPr dirty="0" sz="2550">
                <a:latin typeface="Arial Narrow"/>
                <a:cs typeface="Arial Narrow"/>
              </a:rPr>
              <a:t>lıca</a:t>
            </a:r>
            <a:r>
              <a:rPr dirty="0" sz="2550" spc="135">
                <a:latin typeface="Arial Narrow"/>
                <a:cs typeface="Arial Narrow"/>
              </a:rPr>
              <a:t> </a:t>
            </a:r>
            <a:r>
              <a:rPr dirty="0" sz="2550" spc="-10">
                <a:latin typeface="Arial Narrow"/>
                <a:cs typeface="Arial Narrow"/>
              </a:rPr>
              <a:t>ilkeleri;</a:t>
            </a:r>
            <a:endParaRPr sz="2550">
              <a:latin typeface="Arial Narrow"/>
              <a:cs typeface="Arial Narrow"/>
            </a:endParaRPr>
          </a:p>
          <a:p>
            <a:pPr marL="977900" indent="-406400">
              <a:lnSpc>
                <a:spcPct val="100000"/>
              </a:lnSpc>
              <a:spcBef>
                <a:spcPts val="1590"/>
              </a:spcBef>
              <a:buAutoNum type="arabicPeriod"/>
              <a:tabLst>
                <a:tab pos="977265" algn="l"/>
                <a:tab pos="977900" algn="l"/>
              </a:tabLst>
            </a:pPr>
            <a:r>
              <a:rPr dirty="0" sz="2500">
                <a:latin typeface="Arial Narrow"/>
                <a:cs typeface="Arial Narrow"/>
              </a:rPr>
              <a:t>E</a:t>
            </a:r>
            <a:r>
              <a:rPr dirty="0" sz="2500">
                <a:latin typeface="Trebuchet MS"/>
                <a:cs typeface="Trebuchet MS"/>
              </a:rPr>
              <a:t>ğ</a:t>
            </a:r>
            <a:r>
              <a:rPr dirty="0" sz="2500">
                <a:latin typeface="Arial Narrow"/>
                <a:cs typeface="Arial Narrow"/>
              </a:rPr>
              <a:t>itim,</a:t>
            </a:r>
            <a:r>
              <a:rPr dirty="0" sz="2500" spc="-15">
                <a:latin typeface="Arial Narrow"/>
                <a:cs typeface="Arial Narrow"/>
              </a:rPr>
              <a:t> </a:t>
            </a:r>
            <a:r>
              <a:rPr dirty="0" sz="2500" spc="-10">
                <a:latin typeface="Arial Narrow"/>
                <a:cs typeface="Arial Narrow"/>
              </a:rPr>
              <a:t>de</a:t>
            </a:r>
            <a:r>
              <a:rPr dirty="0" sz="2500" spc="-10">
                <a:latin typeface="Trebuchet MS"/>
                <a:cs typeface="Trebuchet MS"/>
              </a:rPr>
              <a:t>ğ</a:t>
            </a:r>
            <a:r>
              <a:rPr dirty="0" sz="2500" spc="-10">
                <a:latin typeface="Arial Narrow"/>
                <a:cs typeface="Arial Narrow"/>
              </a:rPr>
              <a:t>i</a:t>
            </a:r>
            <a:r>
              <a:rPr dirty="0" sz="2500" spc="-10">
                <a:latin typeface="Trebuchet MS"/>
                <a:cs typeface="Trebuchet MS"/>
              </a:rPr>
              <a:t>ş</a:t>
            </a:r>
            <a:r>
              <a:rPr dirty="0" sz="2500" spc="-10">
                <a:latin typeface="Arial Narrow"/>
                <a:cs typeface="Arial Narrow"/>
              </a:rPr>
              <a:t>meyen</a:t>
            </a:r>
            <a:r>
              <a:rPr dirty="0" sz="2500" spc="-15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ilke</a:t>
            </a:r>
            <a:r>
              <a:rPr dirty="0" sz="2500" spc="-15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ve</a:t>
            </a:r>
            <a:r>
              <a:rPr dirty="0" sz="2500" spc="-15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de</a:t>
            </a:r>
            <a:r>
              <a:rPr dirty="0" sz="2500">
                <a:latin typeface="Trebuchet MS"/>
                <a:cs typeface="Trebuchet MS"/>
              </a:rPr>
              <a:t>ğ</a:t>
            </a:r>
            <a:r>
              <a:rPr dirty="0" sz="2500">
                <a:latin typeface="Arial Narrow"/>
                <a:cs typeface="Arial Narrow"/>
              </a:rPr>
              <a:t>erleri</a:t>
            </a:r>
            <a:r>
              <a:rPr dirty="0" sz="2500" spc="-15">
                <a:latin typeface="Arial Narrow"/>
                <a:cs typeface="Arial Narrow"/>
              </a:rPr>
              <a:t> </a:t>
            </a:r>
            <a:r>
              <a:rPr dirty="0" sz="2500" spc="-10">
                <a:latin typeface="Arial Narrow"/>
                <a:cs typeface="Arial Narrow"/>
              </a:rPr>
              <a:t>ö</a:t>
            </a:r>
            <a:r>
              <a:rPr dirty="0" sz="2500" spc="-10">
                <a:latin typeface="Trebuchet MS"/>
                <a:cs typeface="Trebuchet MS"/>
              </a:rPr>
              <a:t>ğ</a:t>
            </a:r>
            <a:r>
              <a:rPr dirty="0" sz="2500" spc="-10">
                <a:latin typeface="Arial Narrow"/>
                <a:cs typeface="Arial Narrow"/>
              </a:rPr>
              <a:t>retmelidir.</a:t>
            </a:r>
            <a:endParaRPr sz="2500">
              <a:latin typeface="Arial Narrow"/>
              <a:cs typeface="Arial Narrow"/>
            </a:endParaRPr>
          </a:p>
          <a:p>
            <a:pPr marL="977900" indent="-406400">
              <a:lnSpc>
                <a:spcPct val="100000"/>
              </a:lnSpc>
              <a:spcBef>
                <a:spcPts val="3400"/>
              </a:spcBef>
              <a:buFont typeface="Arial Narrow"/>
              <a:buAutoNum type="arabicPeriod"/>
              <a:tabLst>
                <a:tab pos="977265" algn="l"/>
                <a:tab pos="977900" algn="l"/>
              </a:tabLst>
            </a:pPr>
            <a:r>
              <a:rPr dirty="0" sz="2500">
                <a:latin typeface="Trebuchet MS"/>
                <a:cs typeface="Trebuchet MS"/>
              </a:rPr>
              <a:t>İ</a:t>
            </a:r>
            <a:r>
              <a:rPr dirty="0" sz="2500">
                <a:latin typeface="Arial Narrow"/>
                <a:cs typeface="Arial Narrow"/>
              </a:rPr>
              <a:t>nsanın</a:t>
            </a:r>
            <a:r>
              <a:rPr dirty="0" sz="2500" spc="-20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dü</a:t>
            </a:r>
            <a:r>
              <a:rPr dirty="0" sz="2500">
                <a:latin typeface="Trebuchet MS"/>
                <a:cs typeface="Trebuchet MS"/>
              </a:rPr>
              <a:t>ş</a:t>
            </a:r>
            <a:r>
              <a:rPr dirty="0" sz="2500">
                <a:latin typeface="Arial Narrow"/>
                <a:cs typeface="Arial Narrow"/>
              </a:rPr>
              <a:t>ünme</a:t>
            </a:r>
            <a:r>
              <a:rPr dirty="0" sz="2500" spc="-20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yetenekleri</a:t>
            </a:r>
            <a:r>
              <a:rPr dirty="0" sz="2500" spc="-15">
                <a:latin typeface="Arial Narrow"/>
                <a:cs typeface="Arial Narrow"/>
              </a:rPr>
              <a:t> </a:t>
            </a:r>
            <a:r>
              <a:rPr dirty="0" sz="2500" spc="-10">
                <a:latin typeface="Arial Narrow"/>
                <a:cs typeface="Arial Narrow"/>
              </a:rPr>
              <a:t>geli</a:t>
            </a:r>
            <a:r>
              <a:rPr dirty="0" sz="2500" spc="-10">
                <a:latin typeface="Trebuchet MS"/>
                <a:cs typeface="Trebuchet MS"/>
              </a:rPr>
              <a:t>ş</a:t>
            </a:r>
            <a:r>
              <a:rPr dirty="0" sz="2500" spc="-10">
                <a:latin typeface="Arial Narrow"/>
                <a:cs typeface="Arial Narrow"/>
              </a:rPr>
              <a:t>tirilmelidir.</a:t>
            </a:r>
            <a:endParaRPr sz="2500">
              <a:latin typeface="Arial Narrow"/>
              <a:cs typeface="Arial Narrow"/>
            </a:endParaRPr>
          </a:p>
          <a:p>
            <a:pPr marL="977900" indent="-406400">
              <a:lnSpc>
                <a:spcPct val="100000"/>
              </a:lnSpc>
              <a:spcBef>
                <a:spcPts val="3400"/>
              </a:spcBef>
              <a:buAutoNum type="arabicPeriod"/>
              <a:tabLst>
                <a:tab pos="977900" algn="l"/>
              </a:tabLst>
            </a:pPr>
            <a:r>
              <a:rPr dirty="0" sz="2500">
                <a:latin typeface="Arial Narrow"/>
                <a:cs typeface="Arial Narrow"/>
              </a:rPr>
              <a:t>E</a:t>
            </a:r>
            <a:r>
              <a:rPr dirty="0" sz="2500">
                <a:latin typeface="Trebuchet MS"/>
                <a:cs typeface="Trebuchet MS"/>
              </a:rPr>
              <a:t>ğ</a:t>
            </a:r>
            <a:r>
              <a:rPr dirty="0" sz="2500">
                <a:latin typeface="Arial Narrow"/>
                <a:cs typeface="Arial Narrow"/>
              </a:rPr>
              <a:t>itim,</a:t>
            </a:r>
            <a:r>
              <a:rPr dirty="0" sz="2500" spc="-10">
                <a:latin typeface="Arial Narrow"/>
                <a:cs typeface="Arial Narrow"/>
              </a:rPr>
              <a:t> de</a:t>
            </a:r>
            <a:r>
              <a:rPr dirty="0" sz="2500" spc="-10">
                <a:latin typeface="Trebuchet MS"/>
                <a:cs typeface="Trebuchet MS"/>
              </a:rPr>
              <a:t>ğ</a:t>
            </a:r>
            <a:r>
              <a:rPr dirty="0" sz="2500" spc="-10">
                <a:latin typeface="Arial Narrow"/>
                <a:cs typeface="Arial Narrow"/>
              </a:rPr>
              <a:t>i</a:t>
            </a:r>
            <a:r>
              <a:rPr dirty="0" sz="2500" spc="-10">
                <a:latin typeface="Trebuchet MS"/>
                <a:cs typeface="Trebuchet MS"/>
              </a:rPr>
              <a:t>ş</a:t>
            </a:r>
            <a:r>
              <a:rPr dirty="0" sz="2500" spc="-10">
                <a:latin typeface="Arial Narrow"/>
                <a:cs typeface="Arial Narrow"/>
              </a:rPr>
              <a:t>mez</a:t>
            </a:r>
            <a:r>
              <a:rPr dirty="0" sz="2500" spc="-5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do</a:t>
            </a:r>
            <a:r>
              <a:rPr dirty="0" sz="2500">
                <a:latin typeface="Trebuchet MS"/>
                <a:cs typeface="Trebuchet MS"/>
              </a:rPr>
              <a:t>ğ</a:t>
            </a:r>
            <a:r>
              <a:rPr dirty="0" sz="2500">
                <a:latin typeface="Arial Narrow"/>
                <a:cs typeface="Arial Narrow"/>
              </a:rPr>
              <a:t>ruları</a:t>
            </a:r>
            <a:r>
              <a:rPr dirty="0" sz="2500" spc="-5">
                <a:latin typeface="Arial Narrow"/>
                <a:cs typeface="Arial Narrow"/>
              </a:rPr>
              <a:t> </a:t>
            </a:r>
            <a:r>
              <a:rPr dirty="0" sz="2500" spc="-10">
                <a:latin typeface="Arial Narrow"/>
                <a:cs typeface="Arial Narrow"/>
              </a:rPr>
              <a:t>ö</a:t>
            </a:r>
            <a:r>
              <a:rPr dirty="0" sz="2500" spc="-10">
                <a:latin typeface="Trebuchet MS"/>
                <a:cs typeface="Trebuchet MS"/>
              </a:rPr>
              <a:t>ğ</a:t>
            </a:r>
            <a:r>
              <a:rPr dirty="0" sz="2500" spc="-10">
                <a:latin typeface="Arial Narrow"/>
                <a:cs typeface="Arial Narrow"/>
              </a:rPr>
              <a:t>retmelidir.</a:t>
            </a:r>
            <a:endParaRPr sz="2500">
              <a:latin typeface="Arial Narrow"/>
              <a:cs typeface="Arial Narrow"/>
            </a:endParaRPr>
          </a:p>
          <a:p>
            <a:pPr marL="977900" indent="-406400">
              <a:lnSpc>
                <a:spcPct val="100000"/>
              </a:lnSpc>
              <a:spcBef>
                <a:spcPts val="3400"/>
              </a:spcBef>
              <a:buAutoNum type="arabicPeriod"/>
              <a:tabLst>
                <a:tab pos="977900" algn="l"/>
              </a:tabLst>
            </a:pPr>
            <a:r>
              <a:rPr dirty="0" sz="2500">
                <a:latin typeface="Arial Narrow"/>
                <a:cs typeface="Arial Narrow"/>
              </a:rPr>
              <a:t>Okul,</a:t>
            </a:r>
            <a:r>
              <a:rPr dirty="0" sz="2500" spc="30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hayatın</a:t>
            </a:r>
            <a:r>
              <a:rPr dirty="0" sz="2500" spc="30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aynısı</a:t>
            </a:r>
            <a:r>
              <a:rPr dirty="0" sz="2500" spc="30">
                <a:latin typeface="Arial Narrow"/>
                <a:cs typeface="Arial Narrow"/>
              </a:rPr>
              <a:t> </a:t>
            </a:r>
            <a:r>
              <a:rPr dirty="0" sz="2500" spc="-20">
                <a:latin typeface="Arial Narrow"/>
                <a:cs typeface="Arial Narrow"/>
              </a:rPr>
              <a:t>de</a:t>
            </a:r>
            <a:r>
              <a:rPr dirty="0" sz="2500" spc="-20">
                <a:latin typeface="Trebuchet MS"/>
                <a:cs typeface="Trebuchet MS"/>
              </a:rPr>
              <a:t>ğ</a:t>
            </a:r>
            <a:r>
              <a:rPr dirty="0" sz="2500" spc="-20">
                <a:latin typeface="Arial Narrow"/>
                <a:cs typeface="Arial Narrow"/>
              </a:rPr>
              <a:t>il,</a:t>
            </a:r>
            <a:r>
              <a:rPr dirty="0" sz="2500" spc="35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hayata</a:t>
            </a:r>
            <a:r>
              <a:rPr dirty="0" sz="2500" spc="30">
                <a:latin typeface="Arial Narrow"/>
                <a:cs typeface="Arial Narrow"/>
              </a:rPr>
              <a:t> </a:t>
            </a:r>
            <a:r>
              <a:rPr dirty="0" sz="2500" spc="-10">
                <a:latin typeface="Arial Narrow"/>
                <a:cs typeface="Arial Narrow"/>
              </a:rPr>
              <a:t>hazırlama</a:t>
            </a:r>
            <a:r>
              <a:rPr dirty="0" sz="2500" spc="30">
                <a:latin typeface="Arial Narrow"/>
                <a:cs typeface="Arial Narrow"/>
              </a:rPr>
              <a:t> </a:t>
            </a:r>
            <a:r>
              <a:rPr dirty="0" sz="2500" spc="-10">
                <a:latin typeface="Arial Narrow"/>
                <a:cs typeface="Arial Narrow"/>
              </a:rPr>
              <a:t>yeridir.</a:t>
            </a:r>
            <a:endParaRPr sz="2500">
              <a:latin typeface="Arial Narrow"/>
              <a:cs typeface="Arial Narrow"/>
            </a:endParaRPr>
          </a:p>
          <a:p>
            <a:pPr marL="977900" indent="-406400">
              <a:lnSpc>
                <a:spcPct val="100000"/>
              </a:lnSpc>
              <a:spcBef>
                <a:spcPts val="3300"/>
              </a:spcBef>
              <a:buAutoNum type="arabicPeriod"/>
              <a:tabLst>
                <a:tab pos="977265" algn="l"/>
                <a:tab pos="977900" algn="l"/>
              </a:tabLst>
            </a:pPr>
            <a:r>
              <a:rPr dirty="0" sz="2500">
                <a:latin typeface="Arial Narrow"/>
                <a:cs typeface="Arial Narrow"/>
              </a:rPr>
              <a:t>E</a:t>
            </a:r>
            <a:r>
              <a:rPr dirty="0" sz="2500">
                <a:latin typeface="Trebuchet MS"/>
                <a:cs typeface="Trebuchet MS"/>
              </a:rPr>
              <a:t>ğ</a:t>
            </a:r>
            <a:r>
              <a:rPr dirty="0" sz="2500">
                <a:latin typeface="Arial Narrow"/>
                <a:cs typeface="Arial Narrow"/>
              </a:rPr>
              <a:t>itim</a:t>
            </a:r>
            <a:r>
              <a:rPr dirty="0" sz="2500" spc="45">
                <a:latin typeface="Arial Narrow"/>
                <a:cs typeface="Arial Narrow"/>
              </a:rPr>
              <a:t> </a:t>
            </a:r>
            <a:r>
              <a:rPr dirty="0" sz="2500" spc="-25">
                <a:latin typeface="Arial Narrow"/>
                <a:cs typeface="Arial Narrow"/>
              </a:rPr>
              <a:t>programının</a:t>
            </a:r>
            <a:r>
              <a:rPr dirty="0" sz="2500" spc="45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temelinde</a:t>
            </a:r>
            <a:r>
              <a:rPr dirty="0" sz="2500" spc="45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insani</a:t>
            </a:r>
            <a:r>
              <a:rPr dirty="0" sz="2500" spc="45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ilimler</a:t>
            </a:r>
            <a:r>
              <a:rPr dirty="0" sz="2500" spc="45">
                <a:latin typeface="Arial Narrow"/>
                <a:cs typeface="Arial Narrow"/>
              </a:rPr>
              <a:t> </a:t>
            </a:r>
            <a:r>
              <a:rPr dirty="0" sz="2500" spc="-10">
                <a:latin typeface="Arial Narrow"/>
                <a:cs typeface="Arial Narrow"/>
              </a:rPr>
              <a:t>vardır.</a:t>
            </a:r>
            <a:endParaRPr sz="2500">
              <a:latin typeface="Arial Narrow"/>
              <a:cs typeface="Arial Narrow"/>
            </a:endParaRPr>
          </a:p>
          <a:p>
            <a:pPr marL="977900" indent="-406400">
              <a:lnSpc>
                <a:spcPct val="100000"/>
              </a:lnSpc>
              <a:spcBef>
                <a:spcPts val="3400"/>
              </a:spcBef>
              <a:buAutoNum type="arabicPeriod"/>
              <a:tabLst>
                <a:tab pos="977265" algn="l"/>
                <a:tab pos="977900" algn="l"/>
              </a:tabLst>
            </a:pPr>
            <a:r>
              <a:rPr dirty="0" sz="2500">
                <a:latin typeface="Arial Narrow"/>
                <a:cs typeface="Arial Narrow"/>
              </a:rPr>
              <a:t>Program,</a:t>
            </a:r>
            <a:r>
              <a:rPr dirty="0" sz="2500" spc="120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ayrıca</a:t>
            </a:r>
            <a:r>
              <a:rPr dirty="0" sz="2500" spc="125">
                <a:latin typeface="Arial Narrow"/>
                <a:cs typeface="Arial Narrow"/>
              </a:rPr>
              <a:t> </a:t>
            </a:r>
            <a:r>
              <a:rPr dirty="0" sz="2500" spc="55">
                <a:latin typeface="Arial Narrow"/>
                <a:cs typeface="Arial Narrow"/>
              </a:rPr>
              <a:t>klasik</a:t>
            </a:r>
            <a:r>
              <a:rPr dirty="0" sz="2500" spc="125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eserlere</a:t>
            </a:r>
            <a:r>
              <a:rPr dirty="0" sz="2500" spc="120">
                <a:latin typeface="Arial Narrow"/>
                <a:cs typeface="Arial Narrow"/>
              </a:rPr>
              <a:t> </a:t>
            </a:r>
            <a:r>
              <a:rPr dirty="0" sz="2500" spc="65">
                <a:latin typeface="Arial Narrow"/>
                <a:cs typeface="Arial Narrow"/>
              </a:rPr>
              <a:t>yer</a:t>
            </a:r>
            <a:r>
              <a:rPr dirty="0" sz="2500" spc="125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vermeli</a:t>
            </a:r>
            <a:r>
              <a:rPr dirty="0" sz="2500" spc="125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ve</a:t>
            </a:r>
            <a:r>
              <a:rPr dirty="0" sz="2500" spc="125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iyi</a:t>
            </a:r>
            <a:r>
              <a:rPr dirty="0" sz="2500" spc="120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de</a:t>
            </a:r>
            <a:r>
              <a:rPr dirty="0" sz="2500">
                <a:latin typeface="Trebuchet MS"/>
                <a:cs typeface="Trebuchet MS"/>
              </a:rPr>
              <a:t>ğ</a:t>
            </a:r>
            <a:r>
              <a:rPr dirty="0" sz="2500">
                <a:latin typeface="Arial Narrow"/>
                <a:cs typeface="Arial Narrow"/>
              </a:rPr>
              <a:t>erleri</a:t>
            </a:r>
            <a:r>
              <a:rPr dirty="0" sz="2500" spc="125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çocuklara</a:t>
            </a:r>
            <a:r>
              <a:rPr dirty="0" sz="2500" spc="125">
                <a:latin typeface="Arial Narrow"/>
                <a:cs typeface="Arial Narrow"/>
              </a:rPr>
              <a:t> </a:t>
            </a:r>
            <a:r>
              <a:rPr dirty="0" sz="2500" spc="-10">
                <a:latin typeface="Arial Narrow"/>
                <a:cs typeface="Arial Narrow"/>
              </a:rPr>
              <a:t>ö</a:t>
            </a:r>
            <a:r>
              <a:rPr dirty="0" sz="2500" spc="-10">
                <a:latin typeface="Trebuchet MS"/>
                <a:cs typeface="Trebuchet MS"/>
              </a:rPr>
              <a:t>ğ</a:t>
            </a:r>
            <a:r>
              <a:rPr dirty="0" sz="2500" spc="-10">
                <a:latin typeface="Arial Narrow"/>
                <a:cs typeface="Arial Narrow"/>
              </a:rPr>
              <a:t>retmelidir.</a:t>
            </a:r>
            <a:endParaRPr sz="2500">
              <a:latin typeface="Arial Narrow"/>
              <a:cs typeface="Arial Narrow"/>
            </a:endParaRPr>
          </a:p>
          <a:p>
            <a:pPr marL="889000" indent="-317500">
              <a:lnSpc>
                <a:spcPct val="100000"/>
              </a:lnSpc>
              <a:spcBef>
                <a:spcPts val="3400"/>
              </a:spcBef>
              <a:buAutoNum type="arabicPeriod"/>
              <a:tabLst>
                <a:tab pos="889000" algn="l"/>
              </a:tabLst>
            </a:pPr>
            <a:r>
              <a:rPr dirty="0" sz="2500">
                <a:latin typeface="Arial Narrow"/>
                <a:cs typeface="Arial Narrow"/>
              </a:rPr>
              <a:t>E</a:t>
            </a:r>
            <a:r>
              <a:rPr dirty="0" sz="2500">
                <a:latin typeface="Trebuchet MS"/>
                <a:cs typeface="Trebuchet MS"/>
              </a:rPr>
              <a:t>ğ</a:t>
            </a:r>
            <a:r>
              <a:rPr dirty="0" sz="2500">
                <a:latin typeface="Arial Narrow"/>
                <a:cs typeface="Arial Narrow"/>
              </a:rPr>
              <a:t>itim</a:t>
            </a:r>
            <a:r>
              <a:rPr dirty="0" sz="2500" spc="130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uzman</a:t>
            </a:r>
            <a:r>
              <a:rPr dirty="0" sz="2500" spc="130">
                <a:latin typeface="Arial Narrow"/>
                <a:cs typeface="Arial Narrow"/>
              </a:rPr>
              <a:t> </a:t>
            </a:r>
            <a:r>
              <a:rPr dirty="0" sz="2500" spc="60">
                <a:latin typeface="Arial Narrow"/>
                <a:cs typeface="Arial Narrow"/>
              </a:rPr>
              <a:t>ki</a:t>
            </a:r>
            <a:r>
              <a:rPr dirty="0" sz="2500" spc="60">
                <a:latin typeface="Trebuchet MS"/>
                <a:cs typeface="Trebuchet MS"/>
              </a:rPr>
              <a:t>ş</a:t>
            </a:r>
            <a:r>
              <a:rPr dirty="0" sz="2500" spc="60">
                <a:latin typeface="Arial Narrow"/>
                <a:cs typeface="Arial Narrow"/>
              </a:rPr>
              <a:t>i</a:t>
            </a:r>
            <a:r>
              <a:rPr dirty="0" sz="2500" spc="135">
                <a:latin typeface="Arial Narrow"/>
                <a:cs typeface="Arial Narrow"/>
              </a:rPr>
              <a:t> </a:t>
            </a:r>
            <a:r>
              <a:rPr dirty="0" sz="2500">
                <a:latin typeface="Arial Narrow"/>
                <a:cs typeface="Arial Narrow"/>
              </a:rPr>
              <a:t>tarafından</a:t>
            </a:r>
            <a:r>
              <a:rPr dirty="0" sz="2500" spc="130">
                <a:latin typeface="Arial Narrow"/>
                <a:cs typeface="Arial Narrow"/>
              </a:rPr>
              <a:t> </a:t>
            </a:r>
            <a:r>
              <a:rPr dirty="0" sz="2500" spc="-10">
                <a:latin typeface="Arial Narrow"/>
                <a:cs typeface="Arial Narrow"/>
              </a:rPr>
              <a:t>yapılmalıdır.</a:t>
            </a:r>
            <a:endParaRPr sz="25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1003300"/>
            <a:ext cx="9446895" cy="833119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300"/>
              <a:t>Realizm</a:t>
            </a:r>
            <a:r>
              <a:rPr dirty="0" sz="5300" spc="15"/>
              <a:t> </a:t>
            </a:r>
            <a:r>
              <a:rPr dirty="0" sz="5300"/>
              <a:t>(</a:t>
            </a:r>
            <a:r>
              <a:rPr dirty="0" sz="3000"/>
              <a:t>Gerçekcilik</a:t>
            </a:r>
            <a:r>
              <a:rPr dirty="0" sz="5300"/>
              <a:t>)</a:t>
            </a:r>
            <a:r>
              <a:rPr dirty="0" sz="5300" spc="15"/>
              <a:t> </a:t>
            </a:r>
            <a:r>
              <a:rPr dirty="0" sz="5300"/>
              <a:t>ve</a:t>
            </a:r>
            <a:r>
              <a:rPr dirty="0" sz="5300" spc="10"/>
              <a:t> </a:t>
            </a:r>
            <a:r>
              <a:rPr dirty="0" sz="5300"/>
              <a:t>E</a:t>
            </a:r>
            <a:r>
              <a:rPr dirty="0" sz="5300">
                <a:latin typeface="Trebuchet MS"/>
                <a:cs typeface="Trebuchet MS"/>
              </a:rPr>
              <a:t>ğ</a:t>
            </a:r>
            <a:r>
              <a:rPr dirty="0" sz="5300"/>
              <a:t>itime</a:t>
            </a:r>
            <a:r>
              <a:rPr dirty="0" sz="5300" spc="15"/>
              <a:t> </a:t>
            </a:r>
            <a:r>
              <a:rPr dirty="0" sz="5300" spc="-969"/>
              <a:t>Y</a:t>
            </a:r>
            <a:r>
              <a:rPr dirty="0" sz="5300" spc="110"/>
              <a:t>a</a:t>
            </a:r>
            <a:r>
              <a:rPr dirty="0" sz="5300" spc="-40"/>
              <a:t>nsı</a:t>
            </a:r>
            <a:r>
              <a:rPr dirty="0" sz="5300" spc="-100"/>
              <a:t>m</a:t>
            </a:r>
            <a:r>
              <a:rPr dirty="0" sz="5300" spc="-50"/>
              <a:t>a</a:t>
            </a:r>
            <a:r>
              <a:rPr dirty="0" sz="5300" spc="-40"/>
              <a:t>sı</a:t>
            </a:r>
            <a:endParaRPr sz="530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4582" y="2590010"/>
            <a:ext cx="192293" cy="164085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4582" y="4209260"/>
            <a:ext cx="192293" cy="164085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4582" y="6476210"/>
            <a:ext cx="192293" cy="164085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4582" y="7447760"/>
            <a:ext cx="192293" cy="164085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346200" y="2342642"/>
            <a:ext cx="10690225" cy="6172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179705">
              <a:lnSpc>
                <a:spcPct val="132800"/>
              </a:lnSpc>
              <a:spcBef>
                <a:spcPts val="95"/>
              </a:spcBef>
              <a:tabLst>
                <a:tab pos="4564380" algn="l"/>
              </a:tabLst>
            </a:pP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Realizm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kelimesinin</a:t>
            </a:r>
            <a:r>
              <a:rPr dirty="0" sz="320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kökünün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	</a:t>
            </a:r>
            <a:r>
              <a:rPr dirty="0" sz="3200" spc="50">
                <a:solidFill>
                  <a:srgbClr val="3E231A"/>
                </a:solidFill>
                <a:latin typeface="Arial Narrow"/>
                <a:cs typeface="Arial Narrow"/>
              </a:rPr>
              <a:t>“real</a:t>
            </a:r>
            <a:r>
              <a:rPr dirty="0" sz="32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veya</a:t>
            </a:r>
            <a:r>
              <a:rPr dirty="0" sz="32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100">
                <a:solidFill>
                  <a:srgbClr val="3E231A"/>
                </a:solidFill>
                <a:latin typeface="Arial Narrow"/>
                <a:cs typeface="Arial Narrow"/>
              </a:rPr>
              <a:t>rîl”</a:t>
            </a:r>
            <a:r>
              <a:rPr dirty="0" sz="32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35">
                <a:solidFill>
                  <a:srgbClr val="3E231A"/>
                </a:solidFill>
                <a:latin typeface="Arial Narrow"/>
                <a:cs typeface="Arial Narrow"/>
              </a:rPr>
              <a:t>oldu</a:t>
            </a:r>
            <a:r>
              <a:rPr dirty="0" sz="3200" spc="-3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200" spc="-35">
                <a:solidFill>
                  <a:srgbClr val="3E231A"/>
                </a:solidFill>
                <a:latin typeface="Arial Narrow"/>
                <a:cs typeface="Arial Narrow"/>
              </a:rPr>
              <a:t>u</a:t>
            </a:r>
            <a:r>
              <a:rPr dirty="0" sz="32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ifade</a:t>
            </a:r>
            <a:r>
              <a:rPr dirty="0" sz="32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edilmektedir. </a:t>
            </a:r>
            <a:r>
              <a:rPr dirty="0" sz="3200" spc="90">
                <a:solidFill>
                  <a:srgbClr val="3E231A"/>
                </a:solidFill>
                <a:latin typeface="Arial Narrow"/>
                <a:cs typeface="Arial Narrow"/>
              </a:rPr>
              <a:t>Türkçe</a:t>
            </a:r>
            <a:r>
              <a:rPr dirty="0" sz="320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70">
                <a:solidFill>
                  <a:srgbClr val="3E231A"/>
                </a:solidFill>
                <a:latin typeface="Arial Narrow"/>
                <a:cs typeface="Arial Narrow"/>
              </a:rPr>
              <a:t>kar</a:t>
            </a:r>
            <a:r>
              <a:rPr dirty="0" sz="3200" spc="-7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200" spc="-70">
                <a:solidFill>
                  <a:srgbClr val="3E231A"/>
                </a:solidFill>
                <a:latin typeface="Arial Narrow"/>
                <a:cs typeface="Arial Narrow"/>
              </a:rPr>
              <a:t>ılı</a:t>
            </a:r>
            <a:r>
              <a:rPr dirty="0" sz="3200" spc="-7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200" spc="-7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320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50">
                <a:solidFill>
                  <a:srgbClr val="3E231A"/>
                </a:solidFill>
                <a:latin typeface="Arial Narrow"/>
                <a:cs typeface="Arial Narrow"/>
              </a:rPr>
              <a:t>gerçek</a:t>
            </a:r>
            <a:r>
              <a:rPr dirty="0" sz="320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anlamındadır.</a:t>
            </a:r>
            <a:endParaRPr sz="3200">
              <a:latin typeface="Arial Narrow"/>
              <a:cs typeface="Arial Narrow"/>
            </a:endParaRPr>
          </a:p>
          <a:p>
            <a:pPr marL="12700" marR="5080">
              <a:lnSpc>
                <a:spcPct val="132800"/>
              </a:lnSpc>
              <a:spcBef>
                <a:spcPts val="2500"/>
              </a:spcBef>
            </a:pP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Reality</a:t>
            </a:r>
            <a:r>
              <a:rPr dirty="0" sz="3200" spc="1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(</a:t>
            </a:r>
            <a:r>
              <a:rPr dirty="0" sz="32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e’niyet)</a:t>
            </a:r>
            <a:r>
              <a:rPr dirty="0" sz="320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45">
                <a:solidFill>
                  <a:srgbClr val="3E231A"/>
                </a:solidFill>
                <a:latin typeface="Arial Narrow"/>
                <a:cs typeface="Arial Narrow"/>
              </a:rPr>
              <a:t>gerçeklik</a:t>
            </a:r>
            <a:r>
              <a:rPr dirty="0" sz="320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eklinde</a:t>
            </a:r>
            <a:r>
              <a:rPr dirty="0" sz="320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65">
                <a:solidFill>
                  <a:srgbClr val="3E231A"/>
                </a:solidFill>
                <a:latin typeface="Arial Narrow"/>
                <a:cs typeface="Arial Narrow"/>
              </a:rPr>
              <a:t>Türkçe’de</a:t>
            </a:r>
            <a:r>
              <a:rPr dirty="0" sz="320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ifade</a:t>
            </a:r>
            <a:r>
              <a:rPr dirty="0" sz="320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edilebilir.</a:t>
            </a:r>
            <a:r>
              <a:rPr dirty="0" sz="3200" spc="1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65">
                <a:solidFill>
                  <a:srgbClr val="3E231A"/>
                </a:solidFill>
                <a:latin typeface="Arial Narrow"/>
                <a:cs typeface="Arial Narrow"/>
              </a:rPr>
              <a:t>Var</a:t>
            </a:r>
            <a:r>
              <a:rPr dirty="0" sz="320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20">
                <a:solidFill>
                  <a:srgbClr val="3E231A"/>
                </a:solidFill>
                <a:latin typeface="Arial Narrow"/>
                <a:cs typeface="Arial Narrow"/>
              </a:rPr>
              <a:t>olan </a:t>
            </a:r>
            <a:r>
              <a:rPr dirty="0" sz="32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eylerin</a:t>
            </a:r>
            <a:r>
              <a:rPr dirty="0" sz="32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40">
                <a:solidFill>
                  <a:srgbClr val="3E231A"/>
                </a:solidFill>
                <a:latin typeface="Arial Narrow"/>
                <a:cs typeface="Arial Narrow"/>
              </a:rPr>
              <a:t>tamamı.</a:t>
            </a:r>
            <a:r>
              <a:rPr dirty="0" sz="32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45">
                <a:solidFill>
                  <a:srgbClr val="3E231A"/>
                </a:solidFill>
                <a:latin typeface="Arial Narrow"/>
                <a:cs typeface="Arial Narrow"/>
              </a:rPr>
              <a:t>Bilinçten</a:t>
            </a:r>
            <a:r>
              <a:rPr dirty="0" sz="32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95">
                <a:solidFill>
                  <a:srgbClr val="3E231A"/>
                </a:solidFill>
                <a:latin typeface="Arial Narrow"/>
                <a:cs typeface="Arial Narrow"/>
              </a:rPr>
              <a:t>ba</a:t>
            </a:r>
            <a:r>
              <a:rPr dirty="0" sz="3200" spc="-9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200" spc="-95">
                <a:solidFill>
                  <a:srgbClr val="3E231A"/>
                </a:solidFill>
                <a:latin typeface="Arial Narrow"/>
                <a:cs typeface="Arial Narrow"/>
              </a:rPr>
              <a:t>ımsız</a:t>
            </a:r>
            <a:r>
              <a:rPr dirty="0" sz="32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32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65">
                <a:solidFill>
                  <a:srgbClr val="3E231A"/>
                </a:solidFill>
                <a:latin typeface="Arial Narrow"/>
                <a:cs typeface="Arial Narrow"/>
              </a:rPr>
              <a:t>var</a:t>
            </a:r>
            <a:r>
              <a:rPr dirty="0" sz="32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olan,</a:t>
            </a:r>
            <a:r>
              <a:rPr dirty="0" sz="32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günlük</a:t>
            </a:r>
            <a:r>
              <a:rPr dirty="0" sz="320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hayatta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kar</a:t>
            </a:r>
            <a:r>
              <a:rPr dirty="0" sz="32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ıla</a:t>
            </a:r>
            <a:r>
              <a:rPr dirty="0" sz="32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ılan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55">
                <a:solidFill>
                  <a:srgbClr val="3E231A"/>
                </a:solidFill>
                <a:latin typeface="Arial Narrow"/>
                <a:cs typeface="Arial Narrow"/>
              </a:rPr>
              <a:t>somut</a:t>
            </a:r>
            <a:r>
              <a:rPr dirty="0" sz="320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eyler.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2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3200" spc="-20">
                <a:solidFill>
                  <a:srgbClr val="3E231A"/>
                </a:solidFill>
                <a:latin typeface="Arial Narrow"/>
                <a:cs typeface="Arial Narrow"/>
              </a:rPr>
              <a:t>mkânın</a:t>
            </a:r>
            <a:r>
              <a:rPr dirty="0" sz="320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kar</a:t>
            </a:r>
            <a:r>
              <a:rPr dirty="0" sz="32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ıtı.</a:t>
            </a:r>
            <a:endParaRPr sz="32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3859"/>
              </a:spcBef>
            </a:pP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Realizm</a:t>
            </a:r>
            <a:r>
              <a:rPr dirty="0" sz="32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ise</a:t>
            </a:r>
            <a:r>
              <a:rPr dirty="0" sz="32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(realism)</a:t>
            </a:r>
            <a:r>
              <a:rPr dirty="0" sz="32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50">
                <a:solidFill>
                  <a:srgbClr val="3E231A"/>
                </a:solidFill>
                <a:latin typeface="Arial Narrow"/>
                <a:cs typeface="Arial Narrow"/>
              </a:rPr>
              <a:t>gerçekçilik</a:t>
            </a:r>
            <a:r>
              <a:rPr dirty="0" sz="32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eklinde</a:t>
            </a:r>
            <a:r>
              <a:rPr dirty="0" sz="32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65">
                <a:solidFill>
                  <a:srgbClr val="3E231A"/>
                </a:solidFill>
                <a:latin typeface="Arial Narrow"/>
                <a:cs typeface="Arial Narrow"/>
              </a:rPr>
              <a:t>Türkçeye 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çevrilebilir.</a:t>
            </a:r>
            <a:endParaRPr sz="3200">
              <a:latin typeface="Arial Narrow"/>
              <a:cs typeface="Arial Narrow"/>
            </a:endParaRPr>
          </a:p>
          <a:p>
            <a:pPr marL="12700" marR="605790">
              <a:lnSpc>
                <a:spcPct val="132800"/>
              </a:lnSpc>
              <a:spcBef>
                <a:spcPts val="2500"/>
              </a:spcBef>
            </a:pPr>
            <a:r>
              <a:rPr dirty="0" sz="3200" spc="90">
                <a:solidFill>
                  <a:srgbClr val="3E231A"/>
                </a:solidFill>
                <a:latin typeface="Arial Narrow"/>
                <a:cs typeface="Arial Narrow"/>
              </a:rPr>
              <a:t>Ontolojik</a:t>
            </a:r>
            <a:r>
              <a:rPr dirty="0" sz="32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açıdan</a:t>
            </a:r>
            <a:r>
              <a:rPr dirty="0" sz="320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125">
                <a:solidFill>
                  <a:srgbClr val="3E231A"/>
                </a:solidFill>
                <a:latin typeface="Arial Narrow"/>
                <a:cs typeface="Arial Narrow"/>
              </a:rPr>
              <a:t>kritik</a:t>
            </a:r>
            <a:r>
              <a:rPr dirty="0" sz="32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realizm,</a:t>
            </a:r>
            <a:r>
              <a:rPr dirty="0" sz="320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32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rudan</a:t>
            </a:r>
            <a:r>
              <a:rPr dirty="0" sz="320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realizm,</a:t>
            </a:r>
            <a:r>
              <a:rPr dirty="0" sz="32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90">
                <a:solidFill>
                  <a:srgbClr val="3E231A"/>
                </a:solidFill>
                <a:latin typeface="Arial Narrow"/>
                <a:cs typeface="Arial Narrow"/>
              </a:rPr>
              <a:t>sâfî</a:t>
            </a:r>
            <a:r>
              <a:rPr dirty="0" sz="320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75">
                <a:solidFill>
                  <a:srgbClr val="3E231A"/>
                </a:solidFill>
                <a:latin typeface="Arial Narrow"/>
                <a:cs typeface="Arial Narrow"/>
              </a:rPr>
              <a:t>(saf</a:t>
            </a:r>
            <a:r>
              <a:rPr dirty="0" sz="320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dil,naif)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realizm</a:t>
            </a:r>
            <a:r>
              <a:rPr dirty="0" sz="3200" spc="1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gibi</a:t>
            </a:r>
            <a:r>
              <a:rPr dirty="0" sz="3200" spc="1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çe</a:t>
            </a:r>
            <a:r>
              <a:rPr dirty="0" sz="32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itleri</a:t>
            </a:r>
            <a:r>
              <a:rPr dirty="0" sz="3200" spc="1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ifade</a:t>
            </a:r>
            <a:r>
              <a:rPr dirty="0" sz="3200" spc="1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edilebilir.</a:t>
            </a:r>
            <a:endParaRPr sz="3200">
              <a:latin typeface="Arial Narrow"/>
              <a:cs typeface="Arial Narrow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7100" y="900003"/>
            <a:ext cx="6078855" cy="972819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200" spc="-10">
                <a:solidFill>
                  <a:srgbClr val="000000"/>
                </a:solidFill>
              </a:rPr>
              <a:t>Realizm</a:t>
            </a:r>
            <a:r>
              <a:rPr dirty="0" sz="6200" spc="-345">
                <a:solidFill>
                  <a:srgbClr val="000000"/>
                </a:solidFill>
              </a:rPr>
              <a:t> </a:t>
            </a:r>
            <a:r>
              <a:rPr dirty="0" sz="4200">
                <a:solidFill>
                  <a:srgbClr val="000000"/>
                </a:solidFill>
              </a:rPr>
              <a:t>ve</a:t>
            </a:r>
            <a:r>
              <a:rPr dirty="0" sz="4200" spc="-40">
                <a:solidFill>
                  <a:srgbClr val="000000"/>
                </a:solidFill>
              </a:rPr>
              <a:t> </a:t>
            </a:r>
            <a:r>
              <a:rPr dirty="0" sz="3550">
                <a:solidFill>
                  <a:srgbClr val="000000"/>
                </a:solidFill>
              </a:rPr>
              <a:t>E</a:t>
            </a:r>
            <a:r>
              <a:rPr dirty="0" sz="3550">
                <a:solidFill>
                  <a:srgbClr val="000000"/>
                </a:solidFill>
                <a:latin typeface="Trebuchet MS"/>
                <a:cs typeface="Trebuchet MS"/>
              </a:rPr>
              <a:t>ğ</a:t>
            </a:r>
            <a:r>
              <a:rPr dirty="0" sz="3550">
                <a:solidFill>
                  <a:srgbClr val="000000"/>
                </a:solidFill>
              </a:rPr>
              <a:t>itime</a:t>
            </a:r>
            <a:r>
              <a:rPr dirty="0" sz="3550" spc="35">
                <a:solidFill>
                  <a:srgbClr val="000000"/>
                </a:solidFill>
              </a:rPr>
              <a:t> </a:t>
            </a:r>
            <a:r>
              <a:rPr dirty="0" sz="3550" spc="-645">
                <a:solidFill>
                  <a:srgbClr val="000000"/>
                </a:solidFill>
              </a:rPr>
              <a:t>Y</a:t>
            </a:r>
            <a:r>
              <a:rPr dirty="0" sz="3550" spc="85">
                <a:solidFill>
                  <a:srgbClr val="000000"/>
                </a:solidFill>
              </a:rPr>
              <a:t>a</a:t>
            </a:r>
            <a:r>
              <a:rPr dirty="0" sz="3550" spc="-20">
                <a:solidFill>
                  <a:srgbClr val="000000"/>
                </a:solidFill>
              </a:rPr>
              <a:t>ns</a:t>
            </a:r>
            <a:r>
              <a:rPr dirty="0" sz="3550" spc="-25">
                <a:solidFill>
                  <a:srgbClr val="000000"/>
                </a:solidFill>
              </a:rPr>
              <a:t>ı</a:t>
            </a:r>
            <a:r>
              <a:rPr dirty="0" sz="3550" spc="-60">
                <a:solidFill>
                  <a:srgbClr val="000000"/>
                </a:solidFill>
              </a:rPr>
              <a:t>m</a:t>
            </a:r>
            <a:r>
              <a:rPr dirty="0" sz="3550" spc="-25">
                <a:solidFill>
                  <a:srgbClr val="000000"/>
                </a:solidFill>
              </a:rPr>
              <a:t>a</a:t>
            </a:r>
            <a:r>
              <a:rPr dirty="0" sz="3550" spc="-20">
                <a:solidFill>
                  <a:srgbClr val="000000"/>
                </a:solidFill>
              </a:rPr>
              <a:t>s</a:t>
            </a:r>
            <a:r>
              <a:rPr dirty="0" sz="3550" spc="-15">
                <a:solidFill>
                  <a:srgbClr val="000000"/>
                </a:solidFill>
              </a:rPr>
              <a:t>ı</a:t>
            </a:r>
            <a:endParaRPr sz="355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03361" y="2583902"/>
            <a:ext cx="165146" cy="140920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03361" y="4005032"/>
            <a:ext cx="165146" cy="140920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03361" y="4854662"/>
            <a:ext cx="165146" cy="140920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03361" y="6275792"/>
            <a:ext cx="165146" cy="140920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03361" y="7125422"/>
            <a:ext cx="165146" cy="140920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03361" y="7975052"/>
            <a:ext cx="165146" cy="140920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1435100" y="2356459"/>
            <a:ext cx="10582910" cy="59944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412115">
              <a:lnSpc>
                <a:spcPct val="136400"/>
              </a:lnSpc>
              <a:spcBef>
                <a:spcPts val="95"/>
              </a:spcBef>
            </a:pP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Realizm</a:t>
            </a:r>
            <a:r>
              <a:rPr dirty="0" sz="27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gerçe</a:t>
            </a:r>
            <a:r>
              <a:rPr dirty="0" sz="27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in</a:t>
            </a:r>
            <a:r>
              <a:rPr dirty="0" sz="27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insan</a:t>
            </a:r>
            <a:r>
              <a:rPr dirty="0" sz="27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zihninin</a:t>
            </a:r>
            <a:r>
              <a:rPr dirty="0" sz="27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35">
                <a:solidFill>
                  <a:srgbClr val="3E231A"/>
                </a:solidFill>
                <a:latin typeface="Arial Narrow"/>
                <a:cs typeface="Arial Narrow"/>
              </a:rPr>
              <a:t>dı</a:t>
            </a:r>
            <a:r>
              <a:rPr dirty="0" sz="2750" spc="-35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750" spc="-35">
                <a:solidFill>
                  <a:srgbClr val="3E231A"/>
                </a:solidFill>
                <a:latin typeface="Arial Narrow"/>
                <a:cs typeface="Arial Narrow"/>
              </a:rPr>
              <a:t>ında</a:t>
            </a:r>
            <a:r>
              <a:rPr dirty="0" sz="27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90">
                <a:solidFill>
                  <a:srgbClr val="3E231A"/>
                </a:solidFill>
                <a:latin typeface="Arial Narrow"/>
                <a:cs typeface="Arial Narrow"/>
              </a:rPr>
              <a:t>ba</a:t>
            </a:r>
            <a:r>
              <a:rPr dirty="0" sz="2750" spc="-9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50" spc="-90">
                <a:solidFill>
                  <a:srgbClr val="3E231A"/>
                </a:solidFill>
                <a:latin typeface="Arial Narrow"/>
                <a:cs typeface="Arial Narrow"/>
              </a:rPr>
              <a:t>ımsız</a:t>
            </a:r>
            <a:r>
              <a:rPr dirty="0" sz="27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27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55">
                <a:solidFill>
                  <a:srgbClr val="3E231A"/>
                </a:solidFill>
                <a:latin typeface="Arial Narrow"/>
                <a:cs typeface="Arial Narrow"/>
              </a:rPr>
              <a:t>var</a:t>
            </a:r>
            <a:r>
              <a:rPr dirty="0" sz="27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30">
                <a:solidFill>
                  <a:srgbClr val="3E231A"/>
                </a:solidFill>
                <a:latin typeface="Arial Narrow"/>
                <a:cs typeface="Arial Narrow"/>
              </a:rPr>
              <a:t>oldu</a:t>
            </a:r>
            <a:r>
              <a:rPr dirty="0" sz="2750" spc="-3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50" spc="-30">
                <a:solidFill>
                  <a:srgbClr val="3E231A"/>
                </a:solidFill>
                <a:latin typeface="Arial Narrow"/>
                <a:cs typeface="Arial Narrow"/>
              </a:rPr>
              <a:t>unu</a:t>
            </a:r>
            <a:r>
              <a:rPr dirty="0" sz="27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10">
                <a:solidFill>
                  <a:srgbClr val="3E231A"/>
                </a:solidFill>
                <a:latin typeface="Arial Narrow"/>
                <a:cs typeface="Arial Narrow"/>
              </a:rPr>
              <a:t>savunan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felsefî</a:t>
            </a:r>
            <a:r>
              <a:rPr dirty="0" sz="27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10">
                <a:solidFill>
                  <a:srgbClr val="3E231A"/>
                </a:solidFill>
                <a:latin typeface="Arial Narrow"/>
                <a:cs typeface="Arial Narrow"/>
              </a:rPr>
              <a:t>görü</a:t>
            </a:r>
            <a:r>
              <a:rPr dirty="0" sz="27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750" spc="-10">
                <a:solidFill>
                  <a:srgbClr val="3E231A"/>
                </a:solidFill>
                <a:latin typeface="Arial Narrow"/>
                <a:cs typeface="Arial Narrow"/>
              </a:rPr>
              <a:t>…</a:t>
            </a:r>
            <a:endParaRPr sz="27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3400"/>
              </a:spcBef>
            </a:pP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Önce</a:t>
            </a:r>
            <a:r>
              <a:rPr dirty="0" sz="27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kavram</a:t>
            </a:r>
            <a:r>
              <a:rPr dirty="0" sz="2750" spc="11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2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750" spc="-2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50" spc="-20">
                <a:solidFill>
                  <a:srgbClr val="3E231A"/>
                </a:solidFill>
                <a:latin typeface="Arial Narrow"/>
                <a:cs typeface="Arial Narrow"/>
              </a:rPr>
              <a:t>il</a:t>
            </a:r>
            <a:r>
              <a:rPr dirty="0" sz="27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7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ya</a:t>
            </a:r>
            <a:r>
              <a:rPr dirty="0" sz="2750" spc="11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vardır.</a:t>
            </a:r>
            <a:r>
              <a:rPr dirty="0" sz="2750" spc="11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nsan</a:t>
            </a:r>
            <a:r>
              <a:rPr dirty="0" sz="27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önce</a:t>
            </a:r>
            <a:r>
              <a:rPr dirty="0" sz="2750" spc="11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7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yayı</a:t>
            </a:r>
            <a:r>
              <a:rPr dirty="0" sz="27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görür,</a:t>
            </a:r>
            <a:r>
              <a:rPr dirty="0" sz="27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sonra</a:t>
            </a:r>
            <a:r>
              <a:rPr dirty="0" sz="2750" spc="11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kavram</a:t>
            </a:r>
            <a:r>
              <a:rPr dirty="0" sz="27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10">
                <a:solidFill>
                  <a:srgbClr val="3E231A"/>
                </a:solidFill>
                <a:latin typeface="Arial Narrow"/>
                <a:cs typeface="Arial Narrow"/>
              </a:rPr>
              <a:t>olu</a:t>
            </a:r>
            <a:r>
              <a:rPr dirty="0" sz="27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750" spc="-10">
                <a:solidFill>
                  <a:srgbClr val="3E231A"/>
                </a:solidFill>
                <a:latin typeface="Arial Narrow"/>
                <a:cs typeface="Arial Narrow"/>
              </a:rPr>
              <a:t>turur.</a:t>
            </a:r>
            <a:endParaRPr sz="2750">
              <a:latin typeface="Arial Narrow"/>
              <a:cs typeface="Arial Narrow"/>
            </a:endParaRPr>
          </a:p>
          <a:p>
            <a:pPr marL="12700" marR="989330">
              <a:lnSpc>
                <a:spcPct val="136400"/>
              </a:lnSpc>
              <a:spcBef>
                <a:spcPts val="2195"/>
              </a:spcBef>
            </a:pP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Realist</a:t>
            </a:r>
            <a:r>
              <a:rPr dirty="0" sz="27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felsefe</a:t>
            </a:r>
            <a:r>
              <a:rPr dirty="0" sz="27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en</a:t>
            </a:r>
            <a:r>
              <a:rPr dirty="0" sz="27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genel</a:t>
            </a:r>
            <a:r>
              <a:rPr dirty="0" sz="27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ifade</a:t>
            </a:r>
            <a:r>
              <a:rPr dirty="0" sz="27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27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bilinçten</a:t>
            </a:r>
            <a:r>
              <a:rPr dirty="0" sz="27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90">
                <a:solidFill>
                  <a:srgbClr val="3E231A"/>
                </a:solidFill>
                <a:latin typeface="Arial Narrow"/>
                <a:cs typeface="Arial Narrow"/>
              </a:rPr>
              <a:t>ba</a:t>
            </a:r>
            <a:r>
              <a:rPr dirty="0" sz="2750" spc="-9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50" spc="-90">
                <a:solidFill>
                  <a:srgbClr val="3E231A"/>
                </a:solidFill>
                <a:latin typeface="Arial Narrow"/>
                <a:cs typeface="Arial Narrow"/>
              </a:rPr>
              <a:t>ımsız</a:t>
            </a:r>
            <a:r>
              <a:rPr dirty="0" sz="27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55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7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gerçekli</a:t>
            </a:r>
            <a:r>
              <a:rPr dirty="0" sz="27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in</a:t>
            </a:r>
            <a:r>
              <a:rPr dirty="0" sz="27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10">
                <a:solidFill>
                  <a:srgbClr val="3E231A"/>
                </a:solidFill>
                <a:latin typeface="Arial Narrow"/>
                <a:cs typeface="Arial Narrow"/>
              </a:rPr>
              <a:t>oldu</a:t>
            </a:r>
            <a:r>
              <a:rPr dirty="0" sz="27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50" spc="-10">
                <a:solidFill>
                  <a:srgbClr val="3E231A"/>
                </a:solidFill>
                <a:latin typeface="Arial Narrow"/>
                <a:cs typeface="Arial Narrow"/>
              </a:rPr>
              <a:t>unu savunur.</a:t>
            </a:r>
            <a:endParaRPr sz="2750">
              <a:latin typeface="Arial Narrow"/>
              <a:cs typeface="Arial Narrow"/>
            </a:endParaRPr>
          </a:p>
          <a:p>
            <a:pPr marL="12700" marR="2435225">
              <a:lnSpc>
                <a:spcPct val="202999"/>
              </a:lnSpc>
            </a:pPr>
            <a:r>
              <a:rPr dirty="0" sz="2750" spc="-20">
                <a:solidFill>
                  <a:srgbClr val="3E231A"/>
                </a:solidFill>
                <a:latin typeface="Arial Narrow"/>
                <a:cs typeface="Arial Narrow"/>
              </a:rPr>
              <a:t>Varlı</a:t>
            </a:r>
            <a:r>
              <a:rPr dirty="0" sz="2750" spc="-2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50" spc="-2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27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ili</a:t>
            </a:r>
            <a:r>
              <a:rPr dirty="0" sz="27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kin</a:t>
            </a:r>
            <a:r>
              <a:rPr dirty="0" sz="27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bilgimiz</a:t>
            </a:r>
            <a:r>
              <a:rPr dirty="0" sz="27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duyu</a:t>
            </a:r>
            <a:r>
              <a:rPr dirty="0" sz="27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20">
                <a:solidFill>
                  <a:srgbClr val="3E231A"/>
                </a:solidFill>
                <a:latin typeface="Arial Narrow"/>
                <a:cs typeface="Arial Narrow"/>
              </a:rPr>
              <a:t>organlarımızla</a:t>
            </a:r>
            <a:r>
              <a:rPr dirty="0" sz="27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100">
                <a:solidFill>
                  <a:srgbClr val="3E231A"/>
                </a:solidFill>
                <a:latin typeface="Arial Narrow"/>
                <a:cs typeface="Arial Narrow"/>
              </a:rPr>
              <a:t>algıladı</a:t>
            </a:r>
            <a:r>
              <a:rPr dirty="0" sz="2750" spc="-1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50" spc="-100">
                <a:solidFill>
                  <a:srgbClr val="3E231A"/>
                </a:solidFill>
                <a:latin typeface="Arial Narrow"/>
                <a:cs typeface="Arial Narrow"/>
              </a:rPr>
              <a:t>ımız</a:t>
            </a:r>
            <a:r>
              <a:rPr dirty="0" sz="27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10">
                <a:solidFill>
                  <a:srgbClr val="3E231A"/>
                </a:solidFill>
                <a:latin typeface="Arial Narrow"/>
                <a:cs typeface="Arial Narrow"/>
              </a:rPr>
              <a:t>kadardır.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7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erler</a:t>
            </a:r>
            <a:r>
              <a:rPr dirty="0" sz="27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toplumun</a:t>
            </a:r>
            <a:r>
              <a:rPr dirty="0" sz="27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kendisinde</a:t>
            </a:r>
            <a:r>
              <a:rPr dirty="0" sz="27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10">
                <a:solidFill>
                  <a:srgbClr val="3E231A"/>
                </a:solidFill>
                <a:latin typeface="Arial Narrow"/>
                <a:cs typeface="Arial Narrow"/>
              </a:rPr>
              <a:t>bulunmaktadır.</a:t>
            </a:r>
            <a:endParaRPr sz="27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3400"/>
              </a:spcBef>
            </a:pP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Öncüleri</a:t>
            </a:r>
            <a:r>
              <a:rPr dirty="0" sz="2750" spc="1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Descartes,</a:t>
            </a:r>
            <a:r>
              <a:rPr dirty="0" sz="275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Spinoza</a:t>
            </a:r>
            <a:r>
              <a:rPr dirty="0" sz="275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750" spc="1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50" spc="-10">
                <a:solidFill>
                  <a:srgbClr val="3E231A"/>
                </a:solidFill>
                <a:latin typeface="Arial Narrow"/>
                <a:cs typeface="Arial Narrow"/>
              </a:rPr>
              <a:t>Leibniz’dir</a:t>
            </a:r>
            <a:endParaRPr sz="2750">
              <a:latin typeface="Arial Narrow"/>
              <a:cs typeface="Arial Narrow"/>
            </a:endParaRPr>
          </a:p>
        </p:txBody>
      </p:sp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7912" y="867829"/>
            <a:ext cx="7325995" cy="82804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250">
                <a:solidFill>
                  <a:srgbClr val="000000"/>
                </a:solidFill>
              </a:rPr>
              <a:t>Realizm</a:t>
            </a:r>
            <a:r>
              <a:rPr dirty="0" sz="5250" spc="15">
                <a:solidFill>
                  <a:srgbClr val="000000"/>
                </a:solidFill>
              </a:rPr>
              <a:t> </a:t>
            </a:r>
            <a:r>
              <a:rPr dirty="0" sz="5250">
                <a:solidFill>
                  <a:srgbClr val="000000"/>
                </a:solidFill>
              </a:rPr>
              <a:t>ve</a:t>
            </a:r>
            <a:r>
              <a:rPr dirty="0" sz="5250" spc="25">
                <a:solidFill>
                  <a:srgbClr val="000000"/>
                </a:solidFill>
              </a:rPr>
              <a:t> </a:t>
            </a:r>
            <a:r>
              <a:rPr dirty="0" sz="5250">
                <a:solidFill>
                  <a:srgbClr val="000000"/>
                </a:solidFill>
              </a:rPr>
              <a:t>E</a:t>
            </a:r>
            <a:r>
              <a:rPr dirty="0" sz="5250">
                <a:solidFill>
                  <a:srgbClr val="000000"/>
                </a:solidFill>
                <a:latin typeface="Trebuchet MS"/>
                <a:cs typeface="Trebuchet MS"/>
              </a:rPr>
              <a:t>ğ</a:t>
            </a:r>
            <a:r>
              <a:rPr dirty="0" sz="5250">
                <a:solidFill>
                  <a:srgbClr val="000000"/>
                </a:solidFill>
              </a:rPr>
              <a:t>itime</a:t>
            </a:r>
            <a:r>
              <a:rPr dirty="0" sz="5250" spc="25">
                <a:solidFill>
                  <a:srgbClr val="000000"/>
                </a:solidFill>
              </a:rPr>
              <a:t> </a:t>
            </a:r>
            <a:r>
              <a:rPr dirty="0" sz="5250" spc="-969">
                <a:solidFill>
                  <a:srgbClr val="000000"/>
                </a:solidFill>
              </a:rPr>
              <a:t>Y</a:t>
            </a:r>
            <a:r>
              <a:rPr dirty="0" sz="5250" spc="105">
                <a:solidFill>
                  <a:srgbClr val="000000"/>
                </a:solidFill>
              </a:rPr>
              <a:t>a</a:t>
            </a:r>
            <a:r>
              <a:rPr dirty="0" sz="5250" spc="-45">
                <a:solidFill>
                  <a:srgbClr val="000000"/>
                </a:solidFill>
              </a:rPr>
              <a:t>nsı</a:t>
            </a:r>
            <a:r>
              <a:rPr dirty="0" sz="5250" spc="-105">
                <a:solidFill>
                  <a:srgbClr val="000000"/>
                </a:solidFill>
              </a:rPr>
              <a:t>m</a:t>
            </a:r>
            <a:r>
              <a:rPr dirty="0" sz="5250" spc="-45">
                <a:solidFill>
                  <a:srgbClr val="000000"/>
                </a:solidFill>
              </a:rPr>
              <a:t>ası</a:t>
            </a:r>
            <a:endParaRPr sz="5250">
              <a:latin typeface="Trebuchet MS"/>
              <a:cs typeface="Trebuchet MS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965200" y="2446832"/>
            <a:ext cx="10903585" cy="6108700"/>
          </a:xfrm>
          <a:prstGeom prst="rect">
            <a:avLst/>
          </a:prstGeom>
        </p:spPr>
        <p:txBody>
          <a:bodyPr wrap="square" lIns="0" tIns="1943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30"/>
              </a:spcBef>
            </a:pPr>
            <a:r>
              <a:rPr dirty="0" sz="2300">
                <a:latin typeface="Arial Narrow"/>
                <a:cs typeface="Arial Narrow"/>
              </a:rPr>
              <a:t>Ba</a:t>
            </a:r>
            <a:r>
              <a:rPr dirty="0" sz="2300">
                <a:latin typeface="Trebuchet MS"/>
                <a:cs typeface="Trebuchet MS"/>
              </a:rPr>
              <a:t>ş</a:t>
            </a:r>
            <a:r>
              <a:rPr dirty="0" sz="2300">
                <a:latin typeface="Arial Narrow"/>
                <a:cs typeface="Arial Narrow"/>
              </a:rPr>
              <a:t>lıca</a:t>
            </a:r>
            <a:r>
              <a:rPr dirty="0" sz="2300" spc="145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E</a:t>
            </a:r>
            <a:r>
              <a:rPr dirty="0" sz="2300">
                <a:latin typeface="Trebuchet MS"/>
                <a:cs typeface="Trebuchet MS"/>
              </a:rPr>
              <a:t>ğ</a:t>
            </a:r>
            <a:r>
              <a:rPr dirty="0" sz="2300">
                <a:latin typeface="Arial Narrow"/>
                <a:cs typeface="Arial Narrow"/>
              </a:rPr>
              <a:t>itim</a:t>
            </a:r>
            <a:r>
              <a:rPr dirty="0" sz="2300" spc="145">
                <a:latin typeface="Arial Narrow"/>
                <a:cs typeface="Arial Narrow"/>
              </a:rPr>
              <a:t> </a:t>
            </a:r>
            <a:r>
              <a:rPr dirty="0" sz="2300" spc="-10">
                <a:latin typeface="Trebuchet MS"/>
                <a:cs typeface="Trebuchet MS"/>
              </a:rPr>
              <a:t>İ</a:t>
            </a:r>
            <a:r>
              <a:rPr dirty="0" sz="2300" spc="-10">
                <a:latin typeface="Arial Narrow"/>
                <a:cs typeface="Arial Narrow"/>
              </a:rPr>
              <a:t>lkeleri;</a:t>
            </a:r>
            <a:endParaRPr sz="2300">
              <a:latin typeface="Arial Narrow"/>
              <a:cs typeface="Arial Narrow"/>
            </a:endParaRPr>
          </a:p>
          <a:p>
            <a:pPr marL="762000" indent="-368300">
              <a:lnSpc>
                <a:spcPct val="100000"/>
              </a:lnSpc>
              <a:spcBef>
                <a:spcPts val="1440"/>
              </a:spcBef>
              <a:buFont typeface="Arial Narrow"/>
              <a:buAutoNum type="arabicPeriod"/>
              <a:tabLst>
                <a:tab pos="761365" algn="l"/>
                <a:tab pos="762000" algn="l"/>
              </a:tabLst>
            </a:pPr>
            <a:r>
              <a:rPr dirty="0" sz="2300">
                <a:latin typeface="Trebuchet MS"/>
                <a:cs typeface="Trebuchet MS"/>
              </a:rPr>
              <a:t>İ</a:t>
            </a:r>
            <a:r>
              <a:rPr dirty="0" sz="2300">
                <a:latin typeface="Arial Narrow"/>
                <a:cs typeface="Arial Narrow"/>
              </a:rPr>
              <a:t>nsanın</a:t>
            </a:r>
            <a:r>
              <a:rPr dirty="0" sz="2300" spc="65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en</a:t>
            </a:r>
            <a:r>
              <a:rPr dirty="0" sz="2300" spc="70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iyi</a:t>
            </a:r>
            <a:r>
              <a:rPr dirty="0" sz="2300" spc="65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yetilerle</a:t>
            </a:r>
            <a:r>
              <a:rPr dirty="0" sz="2300" spc="65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donatılarak</a:t>
            </a:r>
            <a:r>
              <a:rPr dirty="0" sz="2300" spc="65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mutlu</a:t>
            </a:r>
            <a:r>
              <a:rPr dirty="0" sz="2300" spc="65">
                <a:latin typeface="Arial Narrow"/>
                <a:cs typeface="Arial Narrow"/>
              </a:rPr>
              <a:t> </a:t>
            </a:r>
            <a:r>
              <a:rPr dirty="0" sz="2300" spc="-10">
                <a:latin typeface="Arial Narrow"/>
                <a:cs typeface="Arial Narrow"/>
              </a:rPr>
              <a:t>olması</a:t>
            </a:r>
            <a:r>
              <a:rPr dirty="0" sz="2300" spc="65">
                <a:latin typeface="Arial Narrow"/>
                <a:cs typeface="Arial Narrow"/>
              </a:rPr>
              <a:t> </a:t>
            </a:r>
            <a:r>
              <a:rPr dirty="0" sz="2300" spc="-10">
                <a:latin typeface="Arial Narrow"/>
                <a:cs typeface="Arial Narrow"/>
              </a:rPr>
              <a:t>sa</a:t>
            </a:r>
            <a:r>
              <a:rPr dirty="0" sz="2300" spc="-10">
                <a:latin typeface="Trebuchet MS"/>
                <a:cs typeface="Trebuchet MS"/>
              </a:rPr>
              <a:t>ğ</a:t>
            </a:r>
            <a:r>
              <a:rPr dirty="0" sz="2300" spc="-10">
                <a:latin typeface="Arial Narrow"/>
                <a:cs typeface="Arial Narrow"/>
              </a:rPr>
              <a:t>lanmalıdır.</a:t>
            </a:r>
            <a:endParaRPr sz="2300">
              <a:latin typeface="Arial Narrow"/>
              <a:cs typeface="Arial Narrow"/>
            </a:endParaRPr>
          </a:p>
          <a:p>
            <a:pPr marL="762000" marR="59055" indent="-368300">
              <a:lnSpc>
                <a:spcPct val="159400"/>
              </a:lnSpc>
              <a:spcBef>
                <a:spcPts val="1505"/>
              </a:spcBef>
              <a:buAutoNum type="arabicPeriod"/>
              <a:tabLst>
                <a:tab pos="762000" algn="l"/>
              </a:tabLst>
            </a:pPr>
            <a:r>
              <a:rPr dirty="0" sz="2300">
                <a:latin typeface="Arial Narrow"/>
                <a:cs typeface="Arial Narrow"/>
              </a:rPr>
              <a:t>Ki</a:t>
            </a:r>
            <a:r>
              <a:rPr dirty="0" sz="2300">
                <a:latin typeface="Trebuchet MS"/>
                <a:cs typeface="Trebuchet MS"/>
              </a:rPr>
              <a:t>ş</a:t>
            </a:r>
            <a:r>
              <a:rPr dirty="0" sz="2300">
                <a:latin typeface="Arial Narrow"/>
                <a:cs typeface="Arial Narrow"/>
              </a:rPr>
              <a:t>ilerin</a:t>
            </a:r>
            <a:r>
              <a:rPr dirty="0" sz="2300" spc="195">
                <a:latin typeface="Arial Narrow"/>
                <a:cs typeface="Arial Narrow"/>
              </a:rPr>
              <a:t> </a:t>
            </a:r>
            <a:r>
              <a:rPr dirty="0" sz="2300" spc="-20">
                <a:latin typeface="Arial Narrow"/>
                <a:cs typeface="Arial Narrow"/>
              </a:rPr>
              <a:t>akıllarını</a:t>
            </a:r>
            <a:r>
              <a:rPr dirty="0" sz="2300" spc="200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geli</a:t>
            </a:r>
            <a:r>
              <a:rPr dirty="0" sz="2300">
                <a:latin typeface="Trebuchet MS"/>
                <a:cs typeface="Trebuchet MS"/>
              </a:rPr>
              <a:t>ş</a:t>
            </a:r>
            <a:r>
              <a:rPr dirty="0" sz="2300">
                <a:latin typeface="Arial Narrow"/>
                <a:cs typeface="Arial Narrow"/>
              </a:rPr>
              <a:t>tirmelerini</a:t>
            </a:r>
            <a:r>
              <a:rPr dirty="0" sz="2300" spc="200">
                <a:latin typeface="Arial Narrow"/>
                <a:cs typeface="Arial Narrow"/>
              </a:rPr>
              <a:t> </a:t>
            </a:r>
            <a:r>
              <a:rPr dirty="0" sz="2300" spc="-30">
                <a:latin typeface="Arial Narrow"/>
                <a:cs typeface="Arial Narrow"/>
              </a:rPr>
              <a:t>sa</a:t>
            </a:r>
            <a:r>
              <a:rPr dirty="0" sz="2300" spc="-30">
                <a:latin typeface="Trebuchet MS"/>
                <a:cs typeface="Trebuchet MS"/>
              </a:rPr>
              <a:t>ğ</a:t>
            </a:r>
            <a:r>
              <a:rPr dirty="0" sz="2300" spc="-30">
                <a:latin typeface="Arial Narrow"/>
                <a:cs typeface="Arial Narrow"/>
              </a:rPr>
              <a:t>lamalı,</a:t>
            </a:r>
            <a:r>
              <a:rPr dirty="0" sz="2300" spc="200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kendilerini</a:t>
            </a:r>
            <a:r>
              <a:rPr dirty="0" sz="2300" spc="200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gerçekle</a:t>
            </a:r>
            <a:r>
              <a:rPr dirty="0" sz="2300">
                <a:latin typeface="Trebuchet MS"/>
                <a:cs typeface="Trebuchet MS"/>
              </a:rPr>
              <a:t>ş</a:t>
            </a:r>
            <a:r>
              <a:rPr dirty="0" sz="2300">
                <a:latin typeface="Arial Narrow"/>
                <a:cs typeface="Arial Narrow"/>
              </a:rPr>
              <a:t>tirmelerine</a:t>
            </a:r>
            <a:r>
              <a:rPr dirty="0" sz="2300" spc="200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hizmet</a:t>
            </a:r>
            <a:r>
              <a:rPr dirty="0" sz="2300" spc="200">
                <a:latin typeface="Arial Narrow"/>
                <a:cs typeface="Arial Narrow"/>
              </a:rPr>
              <a:t> </a:t>
            </a:r>
            <a:r>
              <a:rPr dirty="0" sz="2300" spc="-10">
                <a:latin typeface="Arial Narrow"/>
                <a:cs typeface="Arial Narrow"/>
              </a:rPr>
              <a:t>edilmelidir. </a:t>
            </a:r>
            <a:r>
              <a:rPr dirty="0" sz="2300" spc="105">
                <a:latin typeface="Arial Narrow"/>
                <a:cs typeface="Arial Narrow"/>
              </a:rPr>
              <a:t>Ancak</a:t>
            </a:r>
            <a:r>
              <a:rPr dirty="0" sz="2300" spc="85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böyle</a:t>
            </a:r>
            <a:r>
              <a:rPr dirty="0" sz="2300" spc="80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olursa</a:t>
            </a:r>
            <a:r>
              <a:rPr dirty="0" sz="2300" spc="90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bireyler</a:t>
            </a:r>
            <a:r>
              <a:rPr dirty="0" sz="2300" spc="85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mutlu</a:t>
            </a:r>
            <a:r>
              <a:rPr dirty="0" sz="2300" spc="85">
                <a:latin typeface="Arial Narrow"/>
                <a:cs typeface="Arial Narrow"/>
              </a:rPr>
              <a:t> </a:t>
            </a:r>
            <a:r>
              <a:rPr dirty="0" sz="2300" spc="-10">
                <a:latin typeface="Arial Narrow"/>
                <a:cs typeface="Arial Narrow"/>
              </a:rPr>
              <a:t>olabilir.</a:t>
            </a:r>
            <a:endParaRPr sz="2300">
              <a:latin typeface="Arial Narrow"/>
              <a:cs typeface="Arial Narrow"/>
            </a:endParaRPr>
          </a:p>
          <a:p>
            <a:pPr marL="762000" indent="-368300">
              <a:lnSpc>
                <a:spcPct val="100000"/>
              </a:lnSpc>
              <a:spcBef>
                <a:spcPts val="3040"/>
              </a:spcBef>
              <a:buAutoNum type="arabicPeriod"/>
              <a:tabLst>
                <a:tab pos="762000" algn="l"/>
              </a:tabLst>
            </a:pPr>
            <a:r>
              <a:rPr dirty="0" sz="2300">
                <a:latin typeface="Arial Narrow"/>
                <a:cs typeface="Arial Narrow"/>
              </a:rPr>
              <a:t>Bilgiye</a:t>
            </a:r>
            <a:r>
              <a:rPr dirty="0" sz="2300" spc="155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deney,</a:t>
            </a:r>
            <a:r>
              <a:rPr dirty="0" sz="2300" spc="160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gözlem</a:t>
            </a:r>
            <a:r>
              <a:rPr dirty="0" sz="2300" spc="155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ve</a:t>
            </a:r>
            <a:r>
              <a:rPr dirty="0" sz="2300" spc="160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ara</a:t>
            </a:r>
            <a:r>
              <a:rPr dirty="0" sz="2300">
                <a:latin typeface="Trebuchet MS"/>
                <a:cs typeface="Trebuchet MS"/>
              </a:rPr>
              <a:t>ş</a:t>
            </a:r>
            <a:r>
              <a:rPr dirty="0" sz="2300">
                <a:latin typeface="Arial Narrow"/>
                <a:cs typeface="Arial Narrow"/>
              </a:rPr>
              <a:t>tırma</a:t>
            </a:r>
            <a:r>
              <a:rPr dirty="0" sz="2300" spc="155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yaparak</a:t>
            </a:r>
            <a:r>
              <a:rPr dirty="0" sz="2300" spc="160">
                <a:latin typeface="Arial Narrow"/>
                <a:cs typeface="Arial Narrow"/>
              </a:rPr>
              <a:t> </a:t>
            </a:r>
            <a:r>
              <a:rPr dirty="0" sz="2300" spc="-10">
                <a:latin typeface="Arial Narrow"/>
                <a:cs typeface="Arial Narrow"/>
              </a:rPr>
              <a:t>ula</a:t>
            </a:r>
            <a:r>
              <a:rPr dirty="0" sz="2300" spc="-10">
                <a:latin typeface="Trebuchet MS"/>
                <a:cs typeface="Trebuchet MS"/>
              </a:rPr>
              <a:t>ş</a:t>
            </a:r>
            <a:r>
              <a:rPr dirty="0" sz="2300" spc="-10">
                <a:latin typeface="Arial Narrow"/>
                <a:cs typeface="Arial Narrow"/>
              </a:rPr>
              <a:t>abiliriz.</a:t>
            </a:r>
            <a:endParaRPr sz="2300">
              <a:latin typeface="Arial Narrow"/>
              <a:cs typeface="Arial Narrow"/>
            </a:endParaRPr>
          </a:p>
          <a:p>
            <a:pPr marL="762000" indent="-368300">
              <a:lnSpc>
                <a:spcPct val="100000"/>
              </a:lnSpc>
              <a:spcBef>
                <a:spcPts val="3140"/>
              </a:spcBef>
              <a:buAutoNum type="arabicPeriod"/>
              <a:tabLst>
                <a:tab pos="762000" algn="l"/>
              </a:tabLst>
            </a:pPr>
            <a:r>
              <a:rPr dirty="0" sz="2300">
                <a:latin typeface="Arial Narrow"/>
                <a:cs typeface="Arial Narrow"/>
              </a:rPr>
              <a:t>Sistemli</a:t>
            </a:r>
            <a:r>
              <a:rPr dirty="0" sz="2300" spc="100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olarak</a:t>
            </a:r>
            <a:r>
              <a:rPr dirty="0" sz="2300" spc="105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ö</a:t>
            </a:r>
            <a:r>
              <a:rPr dirty="0" sz="2300">
                <a:latin typeface="Trebuchet MS"/>
                <a:cs typeface="Trebuchet MS"/>
              </a:rPr>
              <a:t>ğ</a:t>
            </a:r>
            <a:r>
              <a:rPr dirty="0" sz="2300">
                <a:latin typeface="Arial Narrow"/>
                <a:cs typeface="Arial Narrow"/>
              </a:rPr>
              <a:t>renciye</a:t>
            </a:r>
            <a:r>
              <a:rPr dirty="0" sz="2300" spc="105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aktırılacak</a:t>
            </a:r>
            <a:r>
              <a:rPr dirty="0" sz="2300" spc="105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bilgiler</a:t>
            </a:r>
            <a:r>
              <a:rPr dirty="0" sz="2300" spc="105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onun</a:t>
            </a:r>
            <a:r>
              <a:rPr dirty="0" sz="2300" spc="100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geli</a:t>
            </a:r>
            <a:r>
              <a:rPr dirty="0" sz="2300">
                <a:latin typeface="Trebuchet MS"/>
                <a:cs typeface="Trebuchet MS"/>
              </a:rPr>
              <a:t>ş</a:t>
            </a:r>
            <a:r>
              <a:rPr dirty="0" sz="2300">
                <a:latin typeface="Arial Narrow"/>
                <a:cs typeface="Arial Narrow"/>
              </a:rPr>
              <a:t>imine</a:t>
            </a:r>
            <a:r>
              <a:rPr dirty="0" sz="2300" spc="105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uygun</a:t>
            </a:r>
            <a:r>
              <a:rPr dirty="0" sz="2300" spc="105">
                <a:latin typeface="Arial Narrow"/>
                <a:cs typeface="Arial Narrow"/>
              </a:rPr>
              <a:t> </a:t>
            </a:r>
            <a:r>
              <a:rPr dirty="0" sz="2300" spc="-10">
                <a:latin typeface="Arial Narrow"/>
                <a:cs typeface="Arial Narrow"/>
              </a:rPr>
              <a:t>olmalıdır.</a:t>
            </a:r>
            <a:endParaRPr sz="2300">
              <a:latin typeface="Arial Narrow"/>
              <a:cs typeface="Arial Narrow"/>
            </a:endParaRPr>
          </a:p>
          <a:p>
            <a:pPr marL="762000" indent="-368300">
              <a:lnSpc>
                <a:spcPct val="100000"/>
              </a:lnSpc>
              <a:spcBef>
                <a:spcPts val="3040"/>
              </a:spcBef>
              <a:buAutoNum type="arabicPeriod"/>
              <a:tabLst>
                <a:tab pos="762000" algn="l"/>
              </a:tabLst>
            </a:pPr>
            <a:r>
              <a:rPr dirty="0" sz="2300">
                <a:latin typeface="Arial Narrow"/>
                <a:cs typeface="Arial Narrow"/>
              </a:rPr>
              <a:t>Ö</a:t>
            </a:r>
            <a:r>
              <a:rPr dirty="0" sz="2300">
                <a:latin typeface="Trebuchet MS"/>
                <a:cs typeface="Trebuchet MS"/>
              </a:rPr>
              <a:t>ğ</a:t>
            </a:r>
            <a:r>
              <a:rPr dirty="0" sz="2300">
                <a:latin typeface="Arial Narrow"/>
                <a:cs typeface="Arial Narrow"/>
              </a:rPr>
              <a:t>retmen</a:t>
            </a:r>
            <a:r>
              <a:rPr dirty="0" sz="2300" spc="95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ö</a:t>
            </a:r>
            <a:r>
              <a:rPr dirty="0" sz="2300">
                <a:latin typeface="Trebuchet MS"/>
                <a:cs typeface="Trebuchet MS"/>
              </a:rPr>
              <a:t>ğ</a:t>
            </a:r>
            <a:r>
              <a:rPr dirty="0" sz="2300">
                <a:latin typeface="Arial Narrow"/>
                <a:cs typeface="Arial Narrow"/>
              </a:rPr>
              <a:t>rencilere</a:t>
            </a:r>
            <a:r>
              <a:rPr dirty="0" sz="2300" spc="95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ders</a:t>
            </a:r>
            <a:r>
              <a:rPr dirty="0" sz="2300" spc="100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anlatırken,</a:t>
            </a:r>
            <a:r>
              <a:rPr dirty="0" sz="2300" spc="95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tartı</a:t>
            </a:r>
            <a:r>
              <a:rPr dirty="0" sz="2300">
                <a:latin typeface="Trebuchet MS"/>
                <a:cs typeface="Trebuchet MS"/>
              </a:rPr>
              <a:t>ş</a:t>
            </a:r>
            <a:r>
              <a:rPr dirty="0" sz="2300">
                <a:latin typeface="Arial Narrow"/>
                <a:cs typeface="Arial Narrow"/>
              </a:rPr>
              <a:t>ma,</a:t>
            </a:r>
            <a:r>
              <a:rPr dirty="0" sz="2300" spc="95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deney</a:t>
            </a:r>
            <a:r>
              <a:rPr dirty="0" sz="2300" spc="100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ve</a:t>
            </a:r>
            <a:r>
              <a:rPr dirty="0" sz="2300" spc="95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gözlem</a:t>
            </a:r>
            <a:r>
              <a:rPr dirty="0" sz="2300" spc="100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gibi</a:t>
            </a:r>
            <a:r>
              <a:rPr dirty="0" sz="2300" spc="95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yöntemler</a:t>
            </a:r>
            <a:r>
              <a:rPr dirty="0" sz="2300" spc="95">
                <a:latin typeface="Arial Narrow"/>
                <a:cs typeface="Arial Narrow"/>
              </a:rPr>
              <a:t> </a:t>
            </a:r>
            <a:r>
              <a:rPr dirty="0" sz="2300" spc="-10">
                <a:latin typeface="Arial Narrow"/>
                <a:cs typeface="Arial Narrow"/>
              </a:rPr>
              <a:t>kullanmalıdır.</a:t>
            </a:r>
            <a:endParaRPr sz="2300">
              <a:latin typeface="Arial Narrow"/>
              <a:cs typeface="Arial Narrow"/>
            </a:endParaRPr>
          </a:p>
          <a:p>
            <a:pPr marL="762000" indent="-368300">
              <a:lnSpc>
                <a:spcPct val="100000"/>
              </a:lnSpc>
              <a:spcBef>
                <a:spcPts val="3140"/>
              </a:spcBef>
              <a:buAutoNum type="arabicPeriod"/>
              <a:tabLst>
                <a:tab pos="762000" algn="l"/>
              </a:tabLst>
            </a:pPr>
            <a:r>
              <a:rPr dirty="0" sz="2300">
                <a:latin typeface="Arial Narrow"/>
                <a:cs typeface="Arial Narrow"/>
              </a:rPr>
              <a:t>E</a:t>
            </a:r>
            <a:r>
              <a:rPr dirty="0" sz="2300">
                <a:latin typeface="Trebuchet MS"/>
                <a:cs typeface="Trebuchet MS"/>
              </a:rPr>
              <a:t>ğ</a:t>
            </a:r>
            <a:r>
              <a:rPr dirty="0" sz="2300">
                <a:latin typeface="Arial Narrow"/>
                <a:cs typeface="Arial Narrow"/>
              </a:rPr>
              <a:t>itimde</a:t>
            </a:r>
            <a:r>
              <a:rPr dirty="0" sz="2300" spc="114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en</a:t>
            </a:r>
            <a:r>
              <a:rPr dirty="0" sz="2300" spc="114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son</a:t>
            </a:r>
            <a:r>
              <a:rPr dirty="0" sz="2300" spc="114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sözü</a:t>
            </a:r>
            <a:r>
              <a:rPr dirty="0" sz="2300" spc="114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ö</a:t>
            </a:r>
            <a:r>
              <a:rPr dirty="0" sz="2300">
                <a:latin typeface="Trebuchet MS"/>
                <a:cs typeface="Trebuchet MS"/>
              </a:rPr>
              <a:t>ğ</a:t>
            </a:r>
            <a:r>
              <a:rPr dirty="0" sz="2300">
                <a:latin typeface="Arial Narrow"/>
                <a:cs typeface="Arial Narrow"/>
              </a:rPr>
              <a:t>retmen</a:t>
            </a:r>
            <a:r>
              <a:rPr dirty="0" sz="2300" spc="114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söylemelidir.</a:t>
            </a:r>
            <a:r>
              <a:rPr dirty="0" sz="2300" spc="114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Ö</a:t>
            </a:r>
            <a:r>
              <a:rPr dirty="0" sz="2300">
                <a:latin typeface="Trebuchet MS"/>
                <a:cs typeface="Trebuchet MS"/>
              </a:rPr>
              <a:t>ğ</a:t>
            </a:r>
            <a:r>
              <a:rPr dirty="0" sz="2300">
                <a:latin typeface="Arial Narrow"/>
                <a:cs typeface="Arial Narrow"/>
              </a:rPr>
              <a:t>renci</a:t>
            </a:r>
            <a:r>
              <a:rPr dirty="0" sz="2300" spc="114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ikinci</a:t>
            </a:r>
            <a:r>
              <a:rPr dirty="0" sz="2300" spc="120">
                <a:latin typeface="Arial Narrow"/>
                <a:cs typeface="Arial Narrow"/>
              </a:rPr>
              <a:t> </a:t>
            </a:r>
            <a:r>
              <a:rPr dirty="0" sz="2300" spc="-10">
                <a:latin typeface="Arial Narrow"/>
                <a:cs typeface="Arial Narrow"/>
              </a:rPr>
              <a:t>plandadır.</a:t>
            </a:r>
            <a:endParaRPr sz="2300">
              <a:latin typeface="Arial Narrow"/>
              <a:cs typeface="Arial Narrow"/>
            </a:endParaRPr>
          </a:p>
          <a:p>
            <a:pPr marL="762000" indent="-368300">
              <a:lnSpc>
                <a:spcPct val="100000"/>
              </a:lnSpc>
              <a:spcBef>
                <a:spcPts val="3040"/>
              </a:spcBef>
              <a:buAutoNum type="arabicPeriod"/>
              <a:tabLst>
                <a:tab pos="761365" algn="l"/>
                <a:tab pos="762000" algn="l"/>
              </a:tabLst>
            </a:pPr>
            <a:r>
              <a:rPr dirty="0" sz="2300" spc="80">
                <a:latin typeface="Arial Narrow"/>
                <a:cs typeface="Arial Narrow"/>
              </a:rPr>
              <a:t>Biz</a:t>
            </a:r>
            <a:r>
              <a:rPr dirty="0" sz="2300" spc="190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görüyorsak</a:t>
            </a:r>
            <a:r>
              <a:rPr dirty="0" sz="2300" spc="195">
                <a:latin typeface="Arial Narrow"/>
                <a:cs typeface="Arial Narrow"/>
              </a:rPr>
              <a:t> </a:t>
            </a:r>
            <a:r>
              <a:rPr dirty="0" sz="2300">
                <a:latin typeface="Arial Narrow"/>
                <a:cs typeface="Arial Narrow"/>
              </a:rPr>
              <a:t>yıldızlar</a:t>
            </a:r>
            <a:r>
              <a:rPr dirty="0" sz="2300" spc="190">
                <a:latin typeface="Arial Narrow"/>
                <a:cs typeface="Arial Narrow"/>
              </a:rPr>
              <a:t> </a:t>
            </a:r>
            <a:r>
              <a:rPr dirty="0" sz="2300" spc="-10">
                <a:latin typeface="Arial Narrow"/>
                <a:cs typeface="Arial Narrow"/>
              </a:rPr>
              <a:t>vardır.</a:t>
            </a:r>
            <a:endParaRPr sz="23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0" y="748030"/>
            <a:ext cx="3863340" cy="42354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600"/>
              <a:t>Realizmin</a:t>
            </a:r>
            <a:r>
              <a:rPr dirty="0" sz="2600" spc="100"/>
              <a:t> </a:t>
            </a:r>
            <a:r>
              <a:rPr dirty="0" sz="2600"/>
              <a:t>E</a:t>
            </a:r>
            <a:r>
              <a:rPr dirty="0" sz="2600">
                <a:latin typeface="Trebuchet MS"/>
                <a:cs typeface="Trebuchet MS"/>
              </a:rPr>
              <a:t>ğ</a:t>
            </a:r>
            <a:r>
              <a:rPr dirty="0" sz="2600"/>
              <a:t>itimdeki</a:t>
            </a:r>
            <a:r>
              <a:rPr dirty="0" sz="2600" spc="100"/>
              <a:t> </a:t>
            </a:r>
            <a:r>
              <a:rPr dirty="0" sz="2600" spc="-475"/>
              <a:t>Y</a:t>
            </a:r>
            <a:r>
              <a:rPr dirty="0" sz="2600" spc="60"/>
              <a:t>a</a:t>
            </a:r>
            <a:r>
              <a:rPr dirty="0" sz="2600" spc="-15"/>
              <a:t>n</a:t>
            </a:r>
            <a:r>
              <a:rPr dirty="0" sz="2600" spc="-20"/>
              <a:t>s</a:t>
            </a:r>
            <a:r>
              <a:rPr dirty="0" sz="2600" spc="-25"/>
              <a:t>ı</a:t>
            </a:r>
            <a:r>
              <a:rPr dirty="0" sz="2600" spc="-50"/>
              <a:t>m</a:t>
            </a:r>
            <a:r>
              <a:rPr dirty="0" sz="2600" spc="-15"/>
              <a:t>ası</a:t>
            </a:r>
            <a:endParaRPr sz="260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2271" y="2201710"/>
            <a:ext cx="123234" cy="105155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2271" y="2765182"/>
            <a:ext cx="123234" cy="105155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2271" y="3830785"/>
            <a:ext cx="123234" cy="105155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2271" y="4394258"/>
            <a:ext cx="123234" cy="105156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2271" y="4957730"/>
            <a:ext cx="123234" cy="105155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2271" y="5521202"/>
            <a:ext cx="123234" cy="105155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2271" y="6084675"/>
            <a:ext cx="123234" cy="105156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22271" y="7150279"/>
            <a:ext cx="123234" cy="105157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22271" y="7713751"/>
            <a:ext cx="123234" cy="105157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22271" y="8277223"/>
            <a:ext cx="123234" cy="105157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22271" y="8840696"/>
            <a:ext cx="123234" cy="105156"/>
          </a:xfrm>
          <a:prstGeom prst="rect">
            <a:avLst/>
          </a:prstGeom>
        </p:spPr>
      </p:pic>
      <p:sp>
        <p:nvSpPr>
          <p:cNvPr id="14" name="object 14" descr=""/>
          <p:cNvSpPr txBox="1"/>
          <p:nvPr/>
        </p:nvSpPr>
        <p:spPr>
          <a:xfrm>
            <a:off x="1168400" y="1329944"/>
            <a:ext cx="11096625" cy="78035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ctr" marR="427355">
              <a:lnSpc>
                <a:spcPct val="100000"/>
              </a:lnSpc>
              <a:spcBef>
                <a:spcPts val="125"/>
              </a:spcBef>
            </a:pP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Essentialism</a:t>
            </a:r>
            <a:r>
              <a:rPr dirty="0" sz="3800" spc="1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(esasicilik,özcülük)</a:t>
            </a:r>
            <a:endParaRPr sz="28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889"/>
              </a:spcBef>
            </a:pP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Esasicili</a:t>
            </a:r>
            <a:r>
              <a:rPr dirty="0" sz="20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in</a:t>
            </a:r>
            <a:r>
              <a:rPr dirty="0" sz="20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kökeni</a:t>
            </a:r>
            <a:r>
              <a:rPr dirty="0" sz="20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realizme</a:t>
            </a:r>
            <a:r>
              <a:rPr dirty="0" sz="20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dayanır.</a:t>
            </a:r>
            <a:endParaRPr sz="2050">
              <a:latin typeface="Arial Narrow"/>
              <a:cs typeface="Arial Narrow"/>
            </a:endParaRPr>
          </a:p>
          <a:p>
            <a:pPr marL="12700" marR="666750">
              <a:lnSpc>
                <a:spcPct val="158500"/>
              </a:lnSpc>
              <a:spcBef>
                <a:spcPts val="600"/>
              </a:spcBef>
            </a:pP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Daimicilerin</a:t>
            </a:r>
            <a:r>
              <a:rPr dirty="0" sz="20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savundu</a:t>
            </a:r>
            <a:r>
              <a:rPr dirty="0" sz="20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u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ideal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dünya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yerine,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gerçek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dünyayı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referans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alırlar.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Ayakları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yere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biraz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daha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sa</a:t>
            </a:r>
            <a:r>
              <a:rPr dirty="0" sz="20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lam </a:t>
            </a:r>
            <a:r>
              <a:rPr dirty="0" sz="2050" spc="-20">
                <a:solidFill>
                  <a:srgbClr val="3E231A"/>
                </a:solidFill>
                <a:latin typeface="Arial Narrow"/>
                <a:cs typeface="Arial Narrow"/>
              </a:rPr>
              <a:t>basmasına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kar</a:t>
            </a:r>
            <a:r>
              <a:rPr dirty="0" sz="20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ın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bu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0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itim</a:t>
            </a:r>
            <a:r>
              <a:rPr dirty="0" sz="20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 spc="-30">
                <a:solidFill>
                  <a:srgbClr val="3E231A"/>
                </a:solidFill>
                <a:latin typeface="Arial Narrow"/>
                <a:cs typeface="Arial Narrow"/>
              </a:rPr>
              <a:t>akımı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da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esasiciler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gibi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mutlak,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0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20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mez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gerçeklik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fikrinden</a:t>
            </a:r>
            <a:r>
              <a:rPr dirty="0" sz="20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hareket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etmi</a:t>
            </a:r>
            <a:r>
              <a:rPr dirty="0" sz="20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lerdir.</a:t>
            </a:r>
            <a:endParaRPr sz="2050">
              <a:latin typeface="Arial Narrow"/>
              <a:cs typeface="Arial Narrow"/>
            </a:endParaRPr>
          </a:p>
          <a:p>
            <a:pPr marL="12700" marR="297180">
              <a:lnSpc>
                <a:spcPct val="178900"/>
              </a:lnSpc>
              <a:spcBef>
                <a:spcPts val="100"/>
              </a:spcBef>
            </a:pP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Esasicilerde</a:t>
            </a:r>
            <a:r>
              <a:rPr dirty="0" sz="20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akıl</a:t>
            </a:r>
            <a:r>
              <a:rPr dirty="0" sz="20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merkezî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0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kavramdır;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 spc="60">
                <a:solidFill>
                  <a:srgbClr val="3E231A"/>
                </a:solidFill>
                <a:latin typeface="Arial Narrow"/>
                <a:cs typeface="Arial Narrow"/>
              </a:rPr>
              <a:t>ancak</a:t>
            </a:r>
            <a:r>
              <a:rPr dirty="0" sz="20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bilgi</a:t>
            </a:r>
            <a:r>
              <a:rPr dirty="0" sz="20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aposterioridir(deney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sonucu</a:t>
            </a:r>
            <a:r>
              <a:rPr dirty="0" sz="20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ortaya</a:t>
            </a:r>
            <a:r>
              <a:rPr dirty="0" sz="205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çıkan,</a:t>
            </a:r>
            <a:r>
              <a:rPr dirty="0" sz="20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sonsal).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Ba</a:t>
            </a:r>
            <a:r>
              <a:rPr dirty="0" sz="20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langıçta</a:t>
            </a:r>
            <a:r>
              <a:rPr dirty="0" sz="20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bo</a:t>
            </a:r>
            <a:r>
              <a:rPr dirty="0" sz="20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050" spc="-105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0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levhaya</a:t>
            </a:r>
            <a:r>
              <a:rPr dirty="0" sz="20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benzeyen</a:t>
            </a:r>
            <a:r>
              <a:rPr dirty="0" sz="20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zihin,</a:t>
            </a:r>
            <a:r>
              <a:rPr dirty="0" sz="20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rasyonel</a:t>
            </a:r>
            <a:r>
              <a:rPr dirty="0" sz="20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0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çabanın</a:t>
            </a:r>
            <a:r>
              <a:rPr dirty="0" sz="20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sonucunda</a:t>
            </a:r>
            <a:r>
              <a:rPr dirty="0" sz="20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(deney</a:t>
            </a:r>
            <a:r>
              <a:rPr dirty="0" sz="20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0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gözlem)</a:t>
            </a:r>
            <a:r>
              <a:rPr dirty="0" sz="20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bilgiyle</a:t>
            </a:r>
            <a:r>
              <a:rPr dirty="0" sz="20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donatılır.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Ö</a:t>
            </a:r>
            <a:r>
              <a:rPr dirty="0" sz="20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retmeni</a:t>
            </a:r>
            <a:r>
              <a:rPr dirty="0" sz="205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merkeze</a:t>
            </a:r>
            <a:r>
              <a:rPr dirty="0" sz="20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alan</a:t>
            </a:r>
            <a:r>
              <a:rPr dirty="0" sz="20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bu</a:t>
            </a:r>
            <a:r>
              <a:rPr dirty="0" sz="20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anlayı</a:t>
            </a:r>
            <a:r>
              <a:rPr dirty="0" sz="20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,</a:t>
            </a:r>
            <a:r>
              <a:rPr dirty="0" sz="20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ö</a:t>
            </a:r>
            <a:r>
              <a:rPr dirty="0" sz="20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renciyi</a:t>
            </a:r>
            <a:r>
              <a:rPr dirty="0" sz="20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ezberci</a:t>
            </a:r>
            <a:r>
              <a:rPr dirty="0" sz="20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0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pasif</a:t>
            </a:r>
            <a:r>
              <a:rPr dirty="0" sz="20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dinleyici</a:t>
            </a:r>
            <a:r>
              <a:rPr dirty="0" sz="20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durumuna</a:t>
            </a:r>
            <a:r>
              <a:rPr dirty="0" sz="20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20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ürmektedir.</a:t>
            </a:r>
            <a:endParaRPr sz="20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2039"/>
              </a:spcBef>
            </a:pP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Dersler,</a:t>
            </a:r>
            <a:r>
              <a:rPr dirty="0" sz="20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kültürel</a:t>
            </a:r>
            <a:r>
              <a:rPr dirty="0" sz="2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mirasın</a:t>
            </a:r>
            <a:r>
              <a:rPr dirty="0" sz="2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aktarılma</a:t>
            </a:r>
            <a:r>
              <a:rPr dirty="0" sz="2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aracıdır</a:t>
            </a:r>
            <a:r>
              <a:rPr dirty="0" sz="2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ana</a:t>
            </a:r>
            <a:r>
              <a:rPr dirty="0" sz="2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vurgu,</a:t>
            </a:r>
            <a:r>
              <a:rPr dirty="0" sz="20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aklın</a:t>
            </a:r>
            <a:r>
              <a:rPr dirty="0" sz="2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disipline</a:t>
            </a:r>
            <a:r>
              <a:rPr dirty="0" sz="2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edilmesi</a:t>
            </a:r>
            <a:r>
              <a:rPr dirty="0" sz="2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üzerinde</a:t>
            </a:r>
            <a:r>
              <a:rPr dirty="0" sz="2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toplanmı</a:t>
            </a:r>
            <a:r>
              <a:rPr dirty="0" sz="20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tır.</a:t>
            </a:r>
            <a:endParaRPr sz="2050">
              <a:latin typeface="Arial Narrow"/>
              <a:cs typeface="Arial Narrow"/>
            </a:endParaRPr>
          </a:p>
          <a:p>
            <a:pPr marL="12700" marR="5080">
              <a:lnSpc>
                <a:spcPct val="162600"/>
              </a:lnSpc>
              <a:spcBef>
                <a:spcPts val="400"/>
              </a:spcBef>
            </a:pP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Kısaca,</a:t>
            </a:r>
            <a:r>
              <a:rPr dirty="0" sz="20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esasiciler</a:t>
            </a:r>
            <a:r>
              <a:rPr dirty="0" sz="20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 spc="-25">
                <a:solidFill>
                  <a:srgbClr val="3E231A"/>
                </a:solidFill>
                <a:latin typeface="Arial Narrow"/>
                <a:cs typeface="Arial Narrow"/>
              </a:rPr>
              <a:t>geleneksel</a:t>
            </a:r>
            <a:r>
              <a:rPr dirty="0" sz="20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0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itimin</a:t>
            </a:r>
            <a:r>
              <a:rPr dirty="0" sz="20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temsilcisi</a:t>
            </a:r>
            <a:r>
              <a:rPr dirty="0" sz="20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konumundadırlar.</a:t>
            </a:r>
            <a:r>
              <a:rPr dirty="0" sz="20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Burada</a:t>
            </a:r>
            <a:r>
              <a:rPr dirty="0" sz="20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okulun</a:t>
            </a:r>
            <a:r>
              <a:rPr dirty="0" sz="20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20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levi,</a:t>
            </a:r>
            <a:r>
              <a:rPr dirty="0" sz="20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 spc="-20">
                <a:solidFill>
                  <a:srgbClr val="3E231A"/>
                </a:solidFill>
                <a:latin typeface="Arial Narrow"/>
                <a:cs typeface="Arial Narrow"/>
              </a:rPr>
              <a:t>gelenekselin</a:t>
            </a:r>
            <a:r>
              <a:rPr dirty="0" sz="20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sürdürülmesiyle sınırlıdır.</a:t>
            </a:r>
            <a:endParaRPr sz="20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</a:pPr>
            <a:r>
              <a:rPr dirty="0" sz="2050" spc="-30">
                <a:solidFill>
                  <a:srgbClr val="3E231A"/>
                </a:solidFill>
                <a:latin typeface="Arial Narrow"/>
                <a:cs typeface="Arial Narrow"/>
              </a:rPr>
              <a:t>Toplumsal</a:t>
            </a:r>
            <a:r>
              <a:rPr dirty="0" sz="2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 spc="-30">
                <a:solidFill>
                  <a:srgbClr val="3E231A"/>
                </a:solidFill>
                <a:latin typeface="Arial Narrow"/>
                <a:cs typeface="Arial Narrow"/>
              </a:rPr>
              <a:t>düzenleme</a:t>
            </a:r>
            <a:r>
              <a:rPr dirty="0" sz="20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0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reformlara</a:t>
            </a:r>
            <a:r>
              <a:rPr dirty="0" sz="20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kapalıdır.</a:t>
            </a:r>
            <a:endParaRPr sz="20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</a:pPr>
            <a:r>
              <a:rPr dirty="0" sz="20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lerici</a:t>
            </a:r>
            <a:r>
              <a:rPr dirty="0" sz="20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0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itim</a:t>
            </a:r>
            <a:r>
              <a:rPr dirty="0" sz="20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hareketlerine</a:t>
            </a:r>
            <a:r>
              <a:rPr dirty="0" sz="20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kar</a:t>
            </a:r>
            <a:r>
              <a:rPr dirty="0" sz="20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20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geli</a:t>
            </a:r>
            <a:r>
              <a:rPr dirty="0" sz="20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tirilmi</a:t>
            </a:r>
            <a:r>
              <a:rPr dirty="0" sz="20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050" spc="-70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0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0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itim</a:t>
            </a:r>
            <a:r>
              <a:rPr dirty="0" sz="20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akımıdır.</a:t>
            </a:r>
            <a:endParaRPr sz="2050">
              <a:latin typeface="Arial Narrow"/>
              <a:cs typeface="Arial Narrow"/>
            </a:endParaRPr>
          </a:p>
          <a:p>
            <a:pPr marL="12700" marR="3981450">
              <a:lnSpc>
                <a:spcPct val="178900"/>
              </a:lnSpc>
              <a:spcBef>
                <a:spcPts val="100"/>
              </a:spcBef>
            </a:pPr>
            <a:r>
              <a:rPr dirty="0" sz="2050" spc="80">
                <a:solidFill>
                  <a:srgbClr val="3E231A"/>
                </a:solidFill>
                <a:latin typeface="Arial Narrow"/>
                <a:cs typeface="Arial Narrow"/>
              </a:rPr>
              <a:t>Zaman</a:t>
            </a:r>
            <a:r>
              <a:rPr dirty="0" sz="20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içinde</a:t>
            </a:r>
            <a:r>
              <a:rPr dirty="0" sz="20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entellektüel</a:t>
            </a:r>
            <a:r>
              <a:rPr dirty="0" sz="20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birikimin</a:t>
            </a:r>
            <a:r>
              <a:rPr dirty="0" sz="20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geli</a:t>
            </a:r>
            <a:r>
              <a:rPr dirty="0" sz="20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en</a:t>
            </a:r>
            <a:r>
              <a:rPr dirty="0" sz="20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seviyesi</a:t>
            </a:r>
            <a:r>
              <a:rPr dirty="0" sz="20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0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itime</a:t>
            </a:r>
            <a:r>
              <a:rPr dirty="0" sz="20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yansıtılmalıdır. </a:t>
            </a:r>
            <a:r>
              <a:rPr dirty="0" sz="2050" spc="50">
                <a:solidFill>
                  <a:srgbClr val="3E231A"/>
                </a:solidFill>
                <a:latin typeface="Arial Narrow"/>
                <a:cs typeface="Arial Narrow"/>
              </a:rPr>
              <a:t>Okul</a:t>
            </a:r>
            <a:r>
              <a:rPr dirty="0" sz="205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toplumun</a:t>
            </a:r>
            <a:r>
              <a:rPr dirty="0" sz="20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kültürünü</a:t>
            </a:r>
            <a:r>
              <a:rPr dirty="0" sz="20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korumak</a:t>
            </a:r>
            <a:r>
              <a:rPr dirty="0" sz="20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0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onu</a:t>
            </a:r>
            <a:r>
              <a:rPr dirty="0" sz="20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aktarmakla</a:t>
            </a:r>
            <a:r>
              <a:rPr dirty="0" sz="20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 spc="-10">
                <a:solidFill>
                  <a:srgbClr val="3E231A"/>
                </a:solidFill>
                <a:latin typeface="Arial Narrow"/>
                <a:cs typeface="Arial Narrow"/>
              </a:rPr>
              <a:t>görevlidir.</a:t>
            </a:r>
            <a:endParaRPr sz="2050">
              <a:latin typeface="Arial Narrow"/>
              <a:cs typeface="Arial Narrow"/>
            </a:endParaRPr>
          </a:p>
        </p:txBody>
      </p:sp>
      <p:sp>
        <p:nvSpPr>
          <p:cNvPr id="15" name="object 1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279900" y="1028700"/>
            <a:ext cx="443611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Realizmin</a:t>
            </a:r>
            <a:r>
              <a:rPr dirty="0" sz="300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30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itimdeki</a:t>
            </a:r>
            <a:r>
              <a:rPr dirty="0" sz="300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555">
                <a:solidFill>
                  <a:srgbClr val="3E231A"/>
                </a:solidFill>
                <a:latin typeface="Arial Narrow"/>
                <a:cs typeface="Arial Narrow"/>
              </a:rPr>
              <a:t>Y</a:t>
            </a:r>
            <a:r>
              <a:rPr dirty="0" sz="3000" spc="6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3000" spc="-30">
                <a:solidFill>
                  <a:srgbClr val="3E231A"/>
                </a:solidFill>
                <a:latin typeface="Arial Narrow"/>
                <a:cs typeface="Arial Narrow"/>
              </a:rPr>
              <a:t>ns</a:t>
            </a:r>
            <a:r>
              <a:rPr dirty="0" sz="3000" spc="-35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3000" spc="-60">
                <a:solidFill>
                  <a:srgbClr val="3E231A"/>
                </a:solidFill>
                <a:latin typeface="Arial Narrow"/>
                <a:cs typeface="Arial Narrow"/>
              </a:rPr>
              <a:t>m</a:t>
            </a:r>
            <a:r>
              <a:rPr dirty="0" sz="3000" spc="-25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3000" spc="-30">
                <a:solidFill>
                  <a:srgbClr val="3E231A"/>
                </a:solidFill>
                <a:latin typeface="Arial Narrow"/>
                <a:cs typeface="Arial Narrow"/>
              </a:rPr>
              <a:t>s</a:t>
            </a:r>
            <a:r>
              <a:rPr dirty="0" sz="3000" spc="-25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endParaRPr sz="3000">
              <a:latin typeface="Arial Narrow"/>
              <a:cs typeface="Arial Narrow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08400" y="1689100"/>
            <a:ext cx="559435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/>
              <a:t>Essentialism</a:t>
            </a:r>
            <a:r>
              <a:rPr dirty="0" sz="4400" spc="40"/>
              <a:t> </a:t>
            </a:r>
            <a:r>
              <a:rPr dirty="0" sz="3300" spc="-10"/>
              <a:t>(esasicilik,özcülük)</a:t>
            </a:r>
            <a:endParaRPr sz="3300"/>
          </a:p>
        </p:txBody>
      </p:sp>
      <p:sp>
        <p:nvSpPr>
          <p:cNvPr id="4" name="object 4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50825" rIns="0" bIns="0" rtlCol="0" vert="horz">
            <a:spAutoFit/>
          </a:bodyPr>
          <a:lstStyle/>
          <a:p>
            <a:pPr marL="79375">
              <a:lnSpc>
                <a:spcPct val="100000"/>
              </a:lnSpc>
              <a:spcBef>
                <a:spcPts val="1975"/>
              </a:spcBef>
            </a:pPr>
            <a:r>
              <a:rPr dirty="0" sz="3100">
                <a:solidFill>
                  <a:srgbClr val="000000"/>
                </a:solidFill>
              </a:rPr>
              <a:t>Ba</a:t>
            </a:r>
            <a:r>
              <a:rPr dirty="0" sz="3100">
                <a:solidFill>
                  <a:srgbClr val="000000"/>
                </a:solidFill>
                <a:latin typeface="Trebuchet MS"/>
                <a:cs typeface="Trebuchet MS"/>
              </a:rPr>
              <a:t>ş</a:t>
            </a:r>
            <a:r>
              <a:rPr dirty="0" sz="3100">
                <a:solidFill>
                  <a:srgbClr val="000000"/>
                </a:solidFill>
              </a:rPr>
              <a:t>lıca</a:t>
            </a:r>
            <a:r>
              <a:rPr dirty="0" sz="3100" spc="200">
                <a:solidFill>
                  <a:srgbClr val="000000"/>
                </a:solidFill>
              </a:rPr>
              <a:t> </a:t>
            </a:r>
            <a:r>
              <a:rPr dirty="0" sz="3100" spc="-10">
                <a:solidFill>
                  <a:srgbClr val="000000"/>
                </a:solidFill>
              </a:rPr>
              <a:t>ilkeleri;</a:t>
            </a:r>
            <a:endParaRPr sz="3100">
              <a:latin typeface="Trebuchet MS"/>
              <a:cs typeface="Trebuchet MS"/>
            </a:endParaRPr>
          </a:p>
          <a:p>
            <a:pPr marL="1082675" marR="1543685" indent="-596900">
              <a:lnSpc>
                <a:spcPct val="134400"/>
              </a:lnSpc>
              <a:spcBef>
                <a:spcPts val="600"/>
              </a:spcBef>
              <a:buAutoNum type="arabicPeriod"/>
              <a:tabLst>
                <a:tab pos="1082040" algn="l"/>
                <a:tab pos="1082675" algn="l"/>
              </a:tabLst>
            </a:pPr>
            <a:r>
              <a:rPr dirty="0" sz="3100">
                <a:solidFill>
                  <a:srgbClr val="000000"/>
                </a:solidFill>
              </a:rPr>
              <a:t>Ö</a:t>
            </a:r>
            <a:r>
              <a:rPr dirty="0" sz="3100">
                <a:solidFill>
                  <a:srgbClr val="000000"/>
                </a:solidFill>
                <a:latin typeface="Trebuchet MS"/>
                <a:cs typeface="Trebuchet MS"/>
              </a:rPr>
              <a:t>ğ</a:t>
            </a:r>
            <a:r>
              <a:rPr dirty="0" sz="3100">
                <a:solidFill>
                  <a:srgbClr val="000000"/>
                </a:solidFill>
              </a:rPr>
              <a:t>renme</a:t>
            </a:r>
            <a:r>
              <a:rPr dirty="0" sz="3100" spc="25">
                <a:solidFill>
                  <a:srgbClr val="000000"/>
                </a:solidFill>
              </a:rPr>
              <a:t> </a:t>
            </a:r>
            <a:r>
              <a:rPr dirty="0" sz="3100">
                <a:solidFill>
                  <a:srgbClr val="000000"/>
                </a:solidFill>
              </a:rPr>
              <a:t>oldukça</a:t>
            </a:r>
            <a:r>
              <a:rPr dirty="0" sz="3100" spc="30">
                <a:solidFill>
                  <a:srgbClr val="000000"/>
                </a:solidFill>
              </a:rPr>
              <a:t> </a:t>
            </a:r>
            <a:r>
              <a:rPr dirty="0" sz="3100">
                <a:solidFill>
                  <a:srgbClr val="000000"/>
                </a:solidFill>
              </a:rPr>
              <a:t>önemli</a:t>
            </a:r>
            <a:r>
              <a:rPr dirty="0" sz="3100" spc="30">
                <a:solidFill>
                  <a:srgbClr val="000000"/>
                </a:solidFill>
              </a:rPr>
              <a:t> </a:t>
            </a:r>
            <a:r>
              <a:rPr dirty="0" sz="3100" spc="-40">
                <a:solidFill>
                  <a:srgbClr val="000000"/>
                </a:solidFill>
              </a:rPr>
              <a:t>oldu</a:t>
            </a:r>
            <a:r>
              <a:rPr dirty="0" sz="3100" spc="-40">
                <a:solidFill>
                  <a:srgbClr val="000000"/>
                </a:solidFill>
                <a:latin typeface="Trebuchet MS"/>
                <a:cs typeface="Trebuchet MS"/>
              </a:rPr>
              <a:t>ğ</a:t>
            </a:r>
            <a:r>
              <a:rPr dirty="0" sz="3100" spc="-40">
                <a:solidFill>
                  <a:srgbClr val="000000"/>
                </a:solidFill>
              </a:rPr>
              <a:t>u</a:t>
            </a:r>
            <a:r>
              <a:rPr dirty="0" sz="3100" spc="30">
                <a:solidFill>
                  <a:srgbClr val="000000"/>
                </a:solidFill>
              </a:rPr>
              <a:t> </a:t>
            </a:r>
            <a:r>
              <a:rPr dirty="0" sz="3100">
                <a:solidFill>
                  <a:srgbClr val="000000"/>
                </a:solidFill>
              </a:rPr>
              <a:t>için,</a:t>
            </a:r>
            <a:r>
              <a:rPr dirty="0" sz="3100" spc="30">
                <a:solidFill>
                  <a:srgbClr val="000000"/>
                </a:solidFill>
              </a:rPr>
              <a:t> </a:t>
            </a:r>
            <a:r>
              <a:rPr dirty="0" sz="3100">
                <a:solidFill>
                  <a:srgbClr val="000000"/>
                </a:solidFill>
              </a:rPr>
              <a:t>ö</a:t>
            </a:r>
            <a:r>
              <a:rPr dirty="0" sz="3100">
                <a:solidFill>
                  <a:srgbClr val="000000"/>
                </a:solidFill>
                <a:latin typeface="Trebuchet MS"/>
                <a:cs typeface="Trebuchet MS"/>
              </a:rPr>
              <a:t>ğ</a:t>
            </a:r>
            <a:r>
              <a:rPr dirty="0" sz="3100">
                <a:solidFill>
                  <a:srgbClr val="000000"/>
                </a:solidFill>
              </a:rPr>
              <a:t>renci</a:t>
            </a:r>
            <a:r>
              <a:rPr dirty="0" sz="3100" spc="30">
                <a:solidFill>
                  <a:srgbClr val="000000"/>
                </a:solidFill>
              </a:rPr>
              <a:t> </a:t>
            </a:r>
            <a:r>
              <a:rPr dirty="0" sz="3100">
                <a:solidFill>
                  <a:srgbClr val="000000"/>
                </a:solidFill>
              </a:rPr>
              <a:t>disiplin</a:t>
            </a:r>
            <a:r>
              <a:rPr dirty="0" sz="3100" spc="30">
                <a:solidFill>
                  <a:srgbClr val="000000"/>
                </a:solidFill>
              </a:rPr>
              <a:t> </a:t>
            </a:r>
            <a:r>
              <a:rPr dirty="0" sz="3100" spc="-10">
                <a:solidFill>
                  <a:srgbClr val="000000"/>
                </a:solidFill>
              </a:rPr>
              <a:t>altında </a:t>
            </a:r>
            <a:r>
              <a:rPr dirty="0" sz="3100" spc="-35">
                <a:solidFill>
                  <a:srgbClr val="000000"/>
                </a:solidFill>
              </a:rPr>
              <a:t>bulundurulmalı,</a:t>
            </a:r>
            <a:r>
              <a:rPr dirty="0" sz="3100" spc="15">
                <a:solidFill>
                  <a:srgbClr val="000000"/>
                </a:solidFill>
              </a:rPr>
              <a:t> </a:t>
            </a:r>
            <a:r>
              <a:rPr dirty="0" sz="3100">
                <a:solidFill>
                  <a:srgbClr val="000000"/>
                </a:solidFill>
              </a:rPr>
              <a:t>gerekirse</a:t>
            </a:r>
            <a:r>
              <a:rPr dirty="0" sz="3100" spc="20">
                <a:solidFill>
                  <a:srgbClr val="000000"/>
                </a:solidFill>
              </a:rPr>
              <a:t> </a:t>
            </a:r>
            <a:r>
              <a:rPr dirty="0" sz="3100" spc="-10">
                <a:solidFill>
                  <a:srgbClr val="000000"/>
                </a:solidFill>
              </a:rPr>
              <a:t>cezalandırılmalıdır.</a:t>
            </a:r>
            <a:endParaRPr sz="3100">
              <a:latin typeface="Trebuchet MS"/>
              <a:cs typeface="Trebuchet MS"/>
            </a:endParaRPr>
          </a:p>
          <a:p>
            <a:pPr marL="1082675" marR="300355" indent="-596900">
              <a:lnSpc>
                <a:spcPct val="134400"/>
              </a:lnSpc>
              <a:spcBef>
                <a:spcPts val="1600"/>
              </a:spcBef>
              <a:buAutoNum type="arabicPeriod"/>
              <a:tabLst>
                <a:tab pos="1082040" algn="l"/>
                <a:tab pos="1082675" algn="l"/>
              </a:tabLst>
            </a:pPr>
            <a:r>
              <a:rPr dirty="0" sz="3100">
                <a:solidFill>
                  <a:srgbClr val="000000"/>
                </a:solidFill>
              </a:rPr>
              <a:t>Ö</a:t>
            </a:r>
            <a:r>
              <a:rPr dirty="0" sz="3100">
                <a:solidFill>
                  <a:srgbClr val="000000"/>
                </a:solidFill>
                <a:latin typeface="Trebuchet MS"/>
                <a:cs typeface="Trebuchet MS"/>
              </a:rPr>
              <a:t>ğ</a:t>
            </a:r>
            <a:r>
              <a:rPr dirty="0" sz="3100">
                <a:solidFill>
                  <a:srgbClr val="000000"/>
                </a:solidFill>
              </a:rPr>
              <a:t>retmen</a:t>
            </a:r>
            <a:r>
              <a:rPr dirty="0" sz="3100" spc="100">
                <a:solidFill>
                  <a:srgbClr val="000000"/>
                </a:solidFill>
              </a:rPr>
              <a:t> çok </a:t>
            </a:r>
            <a:r>
              <a:rPr dirty="0" sz="3100">
                <a:solidFill>
                  <a:srgbClr val="000000"/>
                </a:solidFill>
              </a:rPr>
              <a:t>önemli</a:t>
            </a:r>
            <a:r>
              <a:rPr dirty="0" sz="3100" spc="105">
                <a:solidFill>
                  <a:srgbClr val="000000"/>
                </a:solidFill>
              </a:rPr>
              <a:t> </a:t>
            </a:r>
            <a:r>
              <a:rPr dirty="0" sz="3100" spc="-40">
                <a:solidFill>
                  <a:srgbClr val="000000"/>
                </a:solidFill>
              </a:rPr>
              <a:t>oldu</a:t>
            </a:r>
            <a:r>
              <a:rPr dirty="0" sz="3100" spc="-40">
                <a:solidFill>
                  <a:srgbClr val="000000"/>
                </a:solidFill>
                <a:latin typeface="Trebuchet MS"/>
                <a:cs typeface="Trebuchet MS"/>
              </a:rPr>
              <a:t>ğ</a:t>
            </a:r>
            <a:r>
              <a:rPr dirty="0" sz="3100" spc="-40">
                <a:solidFill>
                  <a:srgbClr val="000000"/>
                </a:solidFill>
              </a:rPr>
              <a:t>u</a:t>
            </a:r>
            <a:r>
              <a:rPr dirty="0" sz="3100" spc="100">
                <a:solidFill>
                  <a:srgbClr val="000000"/>
                </a:solidFill>
              </a:rPr>
              <a:t> </a:t>
            </a:r>
            <a:r>
              <a:rPr dirty="0" sz="3100">
                <a:solidFill>
                  <a:srgbClr val="000000"/>
                </a:solidFill>
              </a:rPr>
              <a:t>için</a:t>
            </a:r>
            <a:r>
              <a:rPr dirty="0" sz="3100" spc="100">
                <a:solidFill>
                  <a:srgbClr val="000000"/>
                </a:solidFill>
              </a:rPr>
              <a:t> </a:t>
            </a:r>
            <a:r>
              <a:rPr dirty="0" sz="3100">
                <a:solidFill>
                  <a:srgbClr val="000000"/>
                </a:solidFill>
              </a:rPr>
              <a:t>iyi</a:t>
            </a:r>
            <a:r>
              <a:rPr dirty="0" sz="3100" spc="105">
                <a:solidFill>
                  <a:srgbClr val="000000"/>
                </a:solidFill>
              </a:rPr>
              <a:t> </a:t>
            </a:r>
            <a:r>
              <a:rPr dirty="0" sz="3100">
                <a:solidFill>
                  <a:srgbClr val="000000"/>
                </a:solidFill>
              </a:rPr>
              <a:t>yeti</a:t>
            </a:r>
            <a:r>
              <a:rPr dirty="0" sz="3100">
                <a:solidFill>
                  <a:srgbClr val="000000"/>
                </a:solidFill>
                <a:latin typeface="Trebuchet MS"/>
                <a:cs typeface="Trebuchet MS"/>
              </a:rPr>
              <a:t>ş</a:t>
            </a:r>
            <a:r>
              <a:rPr dirty="0" sz="3100">
                <a:solidFill>
                  <a:srgbClr val="000000"/>
                </a:solidFill>
              </a:rPr>
              <a:t>tirilmeli</a:t>
            </a:r>
            <a:r>
              <a:rPr dirty="0" sz="3100" spc="100">
                <a:solidFill>
                  <a:srgbClr val="000000"/>
                </a:solidFill>
              </a:rPr>
              <a:t> </a:t>
            </a:r>
            <a:r>
              <a:rPr dirty="0" sz="3100">
                <a:solidFill>
                  <a:srgbClr val="000000"/>
                </a:solidFill>
              </a:rPr>
              <a:t>ve</a:t>
            </a:r>
            <a:r>
              <a:rPr dirty="0" sz="3100" spc="100">
                <a:solidFill>
                  <a:srgbClr val="000000"/>
                </a:solidFill>
              </a:rPr>
              <a:t> </a:t>
            </a:r>
            <a:r>
              <a:rPr dirty="0" sz="3100">
                <a:solidFill>
                  <a:srgbClr val="000000"/>
                </a:solidFill>
              </a:rPr>
              <a:t>e</a:t>
            </a:r>
            <a:r>
              <a:rPr dirty="0" sz="3100">
                <a:solidFill>
                  <a:srgbClr val="000000"/>
                </a:solidFill>
                <a:latin typeface="Trebuchet MS"/>
                <a:cs typeface="Trebuchet MS"/>
              </a:rPr>
              <a:t>ğ</a:t>
            </a:r>
            <a:r>
              <a:rPr dirty="0" sz="3100">
                <a:solidFill>
                  <a:srgbClr val="000000"/>
                </a:solidFill>
              </a:rPr>
              <a:t>itim</a:t>
            </a:r>
            <a:r>
              <a:rPr dirty="0" sz="3100" spc="105">
                <a:solidFill>
                  <a:srgbClr val="000000"/>
                </a:solidFill>
              </a:rPr>
              <a:t> </a:t>
            </a:r>
            <a:r>
              <a:rPr dirty="0" sz="3100" spc="-10">
                <a:solidFill>
                  <a:srgbClr val="000000"/>
                </a:solidFill>
              </a:rPr>
              <a:t>ö</a:t>
            </a:r>
            <a:r>
              <a:rPr dirty="0" sz="3100" spc="-10">
                <a:solidFill>
                  <a:srgbClr val="000000"/>
                </a:solidFill>
                <a:latin typeface="Trebuchet MS"/>
                <a:cs typeface="Trebuchet MS"/>
              </a:rPr>
              <a:t>ğ</a:t>
            </a:r>
            <a:r>
              <a:rPr dirty="0" sz="3100" spc="-10">
                <a:solidFill>
                  <a:srgbClr val="000000"/>
                </a:solidFill>
              </a:rPr>
              <a:t>retmen </a:t>
            </a:r>
            <a:r>
              <a:rPr dirty="0" sz="3100">
                <a:solidFill>
                  <a:srgbClr val="000000"/>
                </a:solidFill>
              </a:rPr>
              <a:t>merkezli</a:t>
            </a:r>
            <a:r>
              <a:rPr dirty="0" sz="3100" spc="-55">
                <a:solidFill>
                  <a:srgbClr val="000000"/>
                </a:solidFill>
              </a:rPr>
              <a:t> </a:t>
            </a:r>
            <a:r>
              <a:rPr dirty="0" sz="3100" spc="-10">
                <a:solidFill>
                  <a:srgbClr val="000000"/>
                </a:solidFill>
              </a:rPr>
              <a:t>olmalı.</a:t>
            </a:r>
            <a:endParaRPr sz="3100">
              <a:latin typeface="Trebuchet MS"/>
              <a:cs typeface="Trebuchet MS"/>
            </a:endParaRPr>
          </a:p>
          <a:p>
            <a:pPr marL="1082675" marR="747395" indent="-596900">
              <a:lnSpc>
                <a:spcPct val="134400"/>
              </a:lnSpc>
              <a:spcBef>
                <a:spcPts val="1500"/>
              </a:spcBef>
              <a:buAutoNum type="arabicPeriod"/>
              <a:tabLst>
                <a:tab pos="1082040" algn="l"/>
                <a:tab pos="1082675" algn="l"/>
              </a:tabLst>
            </a:pPr>
            <a:r>
              <a:rPr dirty="0" sz="3100">
                <a:solidFill>
                  <a:srgbClr val="000000"/>
                </a:solidFill>
              </a:rPr>
              <a:t>Okulun</a:t>
            </a:r>
            <a:r>
              <a:rPr dirty="0" sz="3100" spc="65">
                <a:solidFill>
                  <a:srgbClr val="000000"/>
                </a:solidFill>
              </a:rPr>
              <a:t> </a:t>
            </a:r>
            <a:r>
              <a:rPr dirty="0" sz="3100">
                <a:solidFill>
                  <a:srgbClr val="000000"/>
                </a:solidFill>
              </a:rPr>
              <a:t>asıl</a:t>
            </a:r>
            <a:r>
              <a:rPr dirty="0" sz="3100" spc="70">
                <a:solidFill>
                  <a:srgbClr val="000000"/>
                </a:solidFill>
              </a:rPr>
              <a:t> </a:t>
            </a:r>
            <a:r>
              <a:rPr dirty="0" sz="3100">
                <a:solidFill>
                  <a:srgbClr val="000000"/>
                </a:solidFill>
              </a:rPr>
              <a:t>i</a:t>
            </a:r>
            <a:r>
              <a:rPr dirty="0" sz="3100">
                <a:solidFill>
                  <a:srgbClr val="000000"/>
                </a:solidFill>
                <a:latin typeface="Trebuchet MS"/>
                <a:cs typeface="Trebuchet MS"/>
              </a:rPr>
              <a:t>ş</a:t>
            </a:r>
            <a:r>
              <a:rPr dirty="0" sz="3100">
                <a:solidFill>
                  <a:srgbClr val="000000"/>
                </a:solidFill>
              </a:rPr>
              <a:t>i</a:t>
            </a:r>
            <a:r>
              <a:rPr dirty="0" sz="3100" spc="65">
                <a:solidFill>
                  <a:srgbClr val="000000"/>
                </a:solidFill>
              </a:rPr>
              <a:t> </a:t>
            </a:r>
            <a:r>
              <a:rPr dirty="0" sz="3100">
                <a:solidFill>
                  <a:srgbClr val="000000"/>
                </a:solidFill>
              </a:rPr>
              <a:t>bilgi</a:t>
            </a:r>
            <a:r>
              <a:rPr dirty="0" sz="3100" spc="70">
                <a:solidFill>
                  <a:srgbClr val="000000"/>
                </a:solidFill>
              </a:rPr>
              <a:t> </a:t>
            </a:r>
            <a:r>
              <a:rPr dirty="0" sz="3100" spc="60">
                <a:solidFill>
                  <a:srgbClr val="000000"/>
                </a:solidFill>
              </a:rPr>
              <a:t>aktarmak</a:t>
            </a:r>
            <a:r>
              <a:rPr dirty="0" sz="3100" spc="65">
                <a:solidFill>
                  <a:srgbClr val="000000"/>
                </a:solidFill>
              </a:rPr>
              <a:t> </a:t>
            </a:r>
            <a:r>
              <a:rPr dirty="0" sz="3100" spc="-40">
                <a:solidFill>
                  <a:srgbClr val="000000"/>
                </a:solidFill>
              </a:rPr>
              <a:t>oldu</a:t>
            </a:r>
            <a:r>
              <a:rPr dirty="0" sz="3100" spc="-40">
                <a:solidFill>
                  <a:srgbClr val="000000"/>
                </a:solidFill>
                <a:latin typeface="Trebuchet MS"/>
                <a:cs typeface="Trebuchet MS"/>
              </a:rPr>
              <a:t>ğ</a:t>
            </a:r>
            <a:r>
              <a:rPr dirty="0" sz="3100" spc="-40">
                <a:solidFill>
                  <a:srgbClr val="000000"/>
                </a:solidFill>
              </a:rPr>
              <a:t>u</a:t>
            </a:r>
            <a:r>
              <a:rPr dirty="0" sz="3100" spc="70">
                <a:solidFill>
                  <a:srgbClr val="000000"/>
                </a:solidFill>
              </a:rPr>
              <a:t> </a:t>
            </a:r>
            <a:r>
              <a:rPr dirty="0" sz="3100">
                <a:solidFill>
                  <a:srgbClr val="000000"/>
                </a:solidFill>
              </a:rPr>
              <a:t>için,</a:t>
            </a:r>
            <a:r>
              <a:rPr dirty="0" sz="3100" spc="70">
                <a:solidFill>
                  <a:srgbClr val="000000"/>
                </a:solidFill>
              </a:rPr>
              <a:t> </a:t>
            </a:r>
            <a:r>
              <a:rPr dirty="0" sz="3100">
                <a:solidFill>
                  <a:srgbClr val="000000"/>
                </a:solidFill>
              </a:rPr>
              <a:t>ö</a:t>
            </a:r>
            <a:r>
              <a:rPr dirty="0" sz="3100">
                <a:solidFill>
                  <a:srgbClr val="000000"/>
                </a:solidFill>
                <a:latin typeface="Trebuchet MS"/>
                <a:cs typeface="Trebuchet MS"/>
              </a:rPr>
              <a:t>ğ</a:t>
            </a:r>
            <a:r>
              <a:rPr dirty="0" sz="3100">
                <a:solidFill>
                  <a:srgbClr val="000000"/>
                </a:solidFill>
              </a:rPr>
              <a:t>renciye</a:t>
            </a:r>
            <a:r>
              <a:rPr dirty="0" sz="3100" spc="65">
                <a:solidFill>
                  <a:srgbClr val="000000"/>
                </a:solidFill>
              </a:rPr>
              <a:t> </a:t>
            </a:r>
            <a:r>
              <a:rPr dirty="0" sz="3100">
                <a:solidFill>
                  <a:srgbClr val="000000"/>
                </a:solidFill>
              </a:rPr>
              <a:t>kendi</a:t>
            </a:r>
            <a:r>
              <a:rPr dirty="0" sz="3100" spc="70">
                <a:solidFill>
                  <a:srgbClr val="000000"/>
                </a:solidFill>
              </a:rPr>
              <a:t> </a:t>
            </a:r>
            <a:r>
              <a:rPr dirty="0" sz="3100" spc="-10">
                <a:solidFill>
                  <a:srgbClr val="000000"/>
                </a:solidFill>
              </a:rPr>
              <a:t>kendini </a:t>
            </a:r>
            <a:r>
              <a:rPr dirty="0" sz="3100">
                <a:solidFill>
                  <a:srgbClr val="000000"/>
                </a:solidFill>
              </a:rPr>
              <a:t>kontrol</a:t>
            </a:r>
            <a:r>
              <a:rPr dirty="0" sz="3100" spc="155">
                <a:solidFill>
                  <a:srgbClr val="000000"/>
                </a:solidFill>
              </a:rPr>
              <a:t> </a:t>
            </a:r>
            <a:r>
              <a:rPr dirty="0" sz="3100">
                <a:solidFill>
                  <a:srgbClr val="000000"/>
                </a:solidFill>
              </a:rPr>
              <a:t>gücü</a:t>
            </a:r>
            <a:r>
              <a:rPr dirty="0" sz="3100" spc="155">
                <a:solidFill>
                  <a:srgbClr val="000000"/>
                </a:solidFill>
              </a:rPr>
              <a:t> </a:t>
            </a:r>
            <a:r>
              <a:rPr dirty="0" sz="3100" spc="-10">
                <a:solidFill>
                  <a:srgbClr val="000000"/>
                </a:solidFill>
              </a:rPr>
              <a:t>kazandırılmalıdır.</a:t>
            </a:r>
            <a:endParaRPr sz="3100">
              <a:latin typeface="Trebuchet MS"/>
              <a:cs typeface="Trebuchet MS"/>
            </a:endParaRPr>
          </a:p>
          <a:p>
            <a:pPr marL="1082675" marR="5080" indent="-596900">
              <a:lnSpc>
                <a:spcPct val="134400"/>
              </a:lnSpc>
              <a:spcBef>
                <a:spcPts val="1500"/>
              </a:spcBef>
              <a:buAutoNum type="arabicPeriod"/>
              <a:tabLst>
                <a:tab pos="1082040" algn="l"/>
                <a:tab pos="1082675" algn="l"/>
              </a:tabLst>
            </a:pPr>
            <a:r>
              <a:rPr dirty="0" sz="3100" spc="70">
                <a:solidFill>
                  <a:srgbClr val="000000"/>
                </a:solidFill>
              </a:rPr>
              <a:t>Esas</a:t>
            </a:r>
            <a:r>
              <a:rPr dirty="0" sz="3100" spc="30">
                <a:solidFill>
                  <a:srgbClr val="000000"/>
                </a:solidFill>
              </a:rPr>
              <a:t> </a:t>
            </a:r>
            <a:r>
              <a:rPr dirty="0" sz="3100">
                <a:solidFill>
                  <a:srgbClr val="000000"/>
                </a:solidFill>
              </a:rPr>
              <a:t>olan</a:t>
            </a:r>
            <a:r>
              <a:rPr dirty="0" sz="3100" spc="30">
                <a:solidFill>
                  <a:srgbClr val="000000"/>
                </a:solidFill>
              </a:rPr>
              <a:t> </a:t>
            </a:r>
            <a:r>
              <a:rPr dirty="0" sz="3100" spc="-25">
                <a:solidFill>
                  <a:srgbClr val="000000"/>
                </a:solidFill>
              </a:rPr>
              <a:t>de</a:t>
            </a:r>
            <a:r>
              <a:rPr dirty="0" sz="3100" spc="-25">
                <a:solidFill>
                  <a:srgbClr val="000000"/>
                </a:solidFill>
                <a:latin typeface="Trebuchet MS"/>
                <a:cs typeface="Trebuchet MS"/>
              </a:rPr>
              <a:t>ğ</a:t>
            </a:r>
            <a:r>
              <a:rPr dirty="0" sz="3100" spc="-25">
                <a:solidFill>
                  <a:srgbClr val="000000"/>
                </a:solidFill>
              </a:rPr>
              <a:t>i</a:t>
            </a:r>
            <a:r>
              <a:rPr dirty="0" sz="3100" spc="-25">
                <a:solidFill>
                  <a:srgbClr val="000000"/>
                </a:solidFill>
                <a:latin typeface="Trebuchet MS"/>
                <a:cs typeface="Trebuchet MS"/>
              </a:rPr>
              <a:t>ş</a:t>
            </a:r>
            <a:r>
              <a:rPr dirty="0" sz="3100" spc="-25">
                <a:solidFill>
                  <a:srgbClr val="000000"/>
                </a:solidFill>
              </a:rPr>
              <a:t>memedir.</a:t>
            </a:r>
            <a:r>
              <a:rPr dirty="0" sz="3100" spc="35">
                <a:solidFill>
                  <a:srgbClr val="000000"/>
                </a:solidFill>
              </a:rPr>
              <a:t> </a:t>
            </a:r>
            <a:r>
              <a:rPr dirty="0" sz="3100">
                <a:solidFill>
                  <a:srgbClr val="000000"/>
                </a:solidFill>
              </a:rPr>
              <a:t>Ö</a:t>
            </a:r>
            <a:r>
              <a:rPr dirty="0" sz="3100">
                <a:solidFill>
                  <a:srgbClr val="000000"/>
                </a:solidFill>
                <a:latin typeface="Trebuchet MS"/>
                <a:cs typeface="Trebuchet MS"/>
              </a:rPr>
              <a:t>ğ</a:t>
            </a:r>
            <a:r>
              <a:rPr dirty="0" sz="3100">
                <a:solidFill>
                  <a:srgbClr val="000000"/>
                </a:solidFill>
              </a:rPr>
              <a:t>renciye</a:t>
            </a:r>
            <a:r>
              <a:rPr dirty="0" sz="3100" spc="30">
                <a:solidFill>
                  <a:srgbClr val="000000"/>
                </a:solidFill>
              </a:rPr>
              <a:t> </a:t>
            </a:r>
            <a:r>
              <a:rPr dirty="0" sz="3100">
                <a:solidFill>
                  <a:srgbClr val="000000"/>
                </a:solidFill>
              </a:rPr>
              <a:t>alı</a:t>
            </a:r>
            <a:r>
              <a:rPr dirty="0" sz="3100">
                <a:solidFill>
                  <a:srgbClr val="000000"/>
                </a:solidFill>
                <a:latin typeface="Trebuchet MS"/>
                <a:cs typeface="Trebuchet MS"/>
              </a:rPr>
              <a:t>ş</a:t>
            </a:r>
            <a:r>
              <a:rPr dirty="0" sz="3100">
                <a:solidFill>
                  <a:srgbClr val="000000"/>
                </a:solidFill>
              </a:rPr>
              <a:t>tırma</a:t>
            </a:r>
            <a:r>
              <a:rPr dirty="0" sz="3100" spc="35">
                <a:solidFill>
                  <a:srgbClr val="000000"/>
                </a:solidFill>
              </a:rPr>
              <a:t> </a:t>
            </a:r>
            <a:r>
              <a:rPr dirty="0" sz="3100">
                <a:solidFill>
                  <a:srgbClr val="000000"/>
                </a:solidFill>
              </a:rPr>
              <a:t>ve</a:t>
            </a:r>
            <a:r>
              <a:rPr dirty="0" sz="3100" spc="30">
                <a:solidFill>
                  <a:srgbClr val="000000"/>
                </a:solidFill>
              </a:rPr>
              <a:t> </a:t>
            </a:r>
            <a:r>
              <a:rPr dirty="0" sz="3100" spc="-25">
                <a:solidFill>
                  <a:srgbClr val="000000"/>
                </a:solidFill>
              </a:rPr>
              <a:t>ezberleme</a:t>
            </a:r>
            <a:r>
              <a:rPr dirty="0" sz="3100" spc="30">
                <a:solidFill>
                  <a:srgbClr val="000000"/>
                </a:solidFill>
              </a:rPr>
              <a:t> </a:t>
            </a:r>
            <a:r>
              <a:rPr dirty="0" sz="3100" spc="-10">
                <a:solidFill>
                  <a:srgbClr val="000000"/>
                </a:solidFill>
              </a:rPr>
              <a:t>yöntemleri ö</a:t>
            </a:r>
            <a:r>
              <a:rPr dirty="0" sz="3100" spc="-10">
                <a:solidFill>
                  <a:srgbClr val="000000"/>
                </a:solidFill>
                <a:latin typeface="Trebuchet MS"/>
                <a:cs typeface="Trebuchet MS"/>
              </a:rPr>
              <a:t>ğ</a:t>
            </a:r>
            <a:r>
              <a:rPr dirty="0" sz="3100" spc="-10">
                <a:solidFill>
                  <a:srgbClr val="000000"/>
                </a:solidFill>
              </a:rPr>
              <a:t>retilmelidir.</a:t>
            </a:r>
            <a:endParaRPr sz="3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22700" y="824483"/>
            <a:ext cx="5353685" cy="7277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200"/>
              <a:t>Pragmatizm</a:t>
            </a:r>
            <a:r>
              <a:rPr dirty="0" sz="4200" spc="100"/>
              <a:t> </a:t>
            </a:r>
            <a:r>
              <a:rPr dirty="0" sz="4200"/>
              <a:t>(</a:t>
            </a:r>
            <a:r>
              <a:rPr dirty="0" sz="4200" spc="100"/>
              <a:t> </a:t>
            </a:r>
            <a:r>
              <a:rPr dirty="0" sz="4200" spc="-700"/>
              <a:t>Y</a:t>
            </a:r>
            <a:r>
              <a:rPr dirty="0" sz="4200" spc="150"/>
              <a:t>a</a:t>
            </a:r>
            <a:r>
              <a:rPr dirty="0" sz="4200" spc="-195"/>
              <a:t>r</a:t>
            </a:r>
            <a:r>
              <a:rPr dirty="0" sz="4200" spc="150"/>
              <a:t>a</a:t>
            </a:r>
            <a:r>
              <a:rPr dirty="0" sz="4200" spc="-65"/>
              <a:t>r</a:t>
            </a:r>
            <a:r>
              <a:rPr dirty="0" sz="4200" spc="40"/>
              <a:t>c</a:t>
            </a:r>
            <a:r>
              <a:rPr dirty="0" sz="4200" spc="30"/>
              <a:t>ı</a:t>
            </a:r>
            <a:r>
              <a:rPr dirty="0" sz="4200" spc="40"/>
              <a:t>l</a:t>
            </a:r>
            <a:r>
              <a:rPr dirty="0" sz="4200" spc="30"/>
              <a:t>ı</a:t>
            </a:r>
            <a:r>
              <a:rPr dirty="0" sz="4200" spc="40"/>
              <a:t>k)</a:t>
            </a:r>
            <a:r>
              <a:rPr dirty="0" sz="4200" spc="105"/>
              <a:t> </a:t>
            </a:r>
            <a:r>
              <a:rPr dirty="0" sz="4600" spc="-25"/>
              <a:t>ve</a:t>
            </a:r>
            <a:endParaRPr sz="46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0740" y="2647224"/>
            <a:ext cx="223965" cy="191110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0740" y="5348515"/>
            <a:ext cx="223965" cy="191110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0740" y="6500404"/>
            <a:ext cx="223965" cy="191110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1460500" y="1699767"/>
            <a:ext cx="10569575" cy="682879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 marR="479425">
              <a:lnSpc>
                <a:spcPct val="100000"/>
              </a:lnSpc>
              <a:spcBef>
                <a:spcPts val="114"/>
              </a:spcBef>
            </a:pPr>
            <a:r>
              <a:rPr dirty="0" sz="280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8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00">
                <a:solidFill>
                  <a:srgbClr val="3E231A"/>
                </a:solidFill>
                <a:latin typeface="Arial Narrow"/>
                <a:cs typeface="Arial Narrow"/>
              </a:rPr>
              <a:t>itime</a:t>
            </a:r>
            <a:r>
              <a:rPr dirty="0" sz="280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00" spc="-459">
                <a:solidFill>
                  <a:srgbClr val="3E231A"/>
                </a:solidFill>
                <a:latin typeface="Arial Narrow"/>
                <a:cs typeface="Arial Narrow"/>
              </a:rPr>
              <a:t>Y</a:t>
            </a:r>
            <a:r>
              <a:rPr dirty="0" sz="2800" spc="12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2800" spc="40">
                <a:solidFill>
                  <a:srgbClr val="3E231A"/>
                </a:solidFill>
                <a:latin typeface="Arial Narrow"/>
                <a:cs typeface="Arial Narrow"/>
              </a:rPr>
              <a:t>n</a:t>
            </a:r>
            <a:r>
              <a:rPr dirty="0" sz="2800" spc="35">
                <a:solidFill>
                  <a:srgbClr val="3E231A"/>
                </a:solidFill>
                <a:latin typeface="Arial Narrow"/>
                <a:cs typeface="Arial Narrow"/>
              </a:rPr>
              <a:t>s</a:t>
            </a:r>
            <a:r>
              <a:rPr dirty="0" sz="2800" spc="4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2800" spc="5">
                <a:solidFill>
                  <a:srgbClr val="3E231A"/>
                </a:solidFill>
                <a:latin typeface="Arial Narrow"/>
                <a:cs typeface="Arial Narrow"/>
              </a:rPr>
              <a:t>m</a:t>
            </a:r>
            <a:r>
              <a:rPr dirty="0" sz="2800" spc="40">
                <a:solidFill>
                  <a:srgbClr val="3E231A"/>
                </a:solidFill>
                <a:latin typeface="Arial Narrow"/>
                <a:cs typeface="Arial Narrow"/>
              </a:rPr>
              <a:t>ası</a:t>
            </a:r>
            <a:endParaRPr sz="2800">
              <a:latin typeface="Arial Narrow"/>
              <a:cs typeface="Arial Narrow"/>
            </a:endParaRPr>
          </a:p>
          <a:p>
            <a:pPr marL="12700" marR="897255">
              <a:lnSpc>
                <a:spcPct val="135600"/>
              </a:lnSpc>
              <a:spcBef>
                <a:spcPts val="1585"/>
              </a:spcBef>
            </a:pP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Kelime</a:t>
            </a:r>
            <a:r>
              <a:rPr dirty="0" sz="37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37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pragmatizm</a:t>
            </a:r>
            <a:r>
              <a:rPr dirty="0" sz="37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geç</a:t>
            </a:r>
            <a:r>
              <a:rPr dirty="0" sz="37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 spc="55">
                <a:solidFill>
                  <a:srgbClr val="3E231A"/>
                </a:solidFill>
                <a:latin typeface="Arial Narrow"/>
                <a:cs typeface="Arial Narrow"/>
              </a:rPr>
              <a:t>Latince</a:t>
            </a:r>
            <a:r>
              <a:rPr dirty="0" sz="37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(LL)</a:t>
            </a:r>
            <a:r>
              <a:rPr dirty="0" sz="37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 spc="-10">
                <a:solidFill>
                  <a:srgbClr val="3E231A"/>
                </a:solidFill>
                <a:latin typeface="Arial Narrow"/>
                <a:cs typeface="Arial Narrow"/>
              </a:rPr>
              <a:t>pragmatica 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(sanctio)</a:t>
            </a:r>
            <a:r>
              <a:rPr dirty="0" sz="375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Fransızca</a:t>
            </a:r>
            <a:r>
              <a:rPr dirty="0" sz="37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pragmaticus</a:t>
            </a:r>
            <a:r>
              <a:rPr dirty="0" sz="37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75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pragmatic…</a:t>
            </a:r>
            <a:r>
              <a:rPr dirty="0" sz="37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 spc="-25">
                <a:solidFill>
                  <a:srgbClr val="3E231A"/>
                </a:solidFill>
                <a:latin typeface="Arial Narrow"/>
                <a:cs typeface="Arial Narrow"/>
              </a:rPr>
              <a:t>den </a:t>
            </a:r>
            <a:r>
              <a:rPr dirty="0" sz="3750" spc="-10">
                <a:solidFill>
                  <a:srgbClr val="3E231A"/>
                </a:solidFill>
                <a:latin typeface="Arial Narrow"/>
                <a:cs typeface="Arial Narrow"/>
              </a:rPr>
              <a:t>gelmektedir</a:t>
            </a:r>
            <a:endParaRPr sz="37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4600"/>
              </a:spcBef>
            </a:pP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Anlamı ise</a:t>
            </a:r>
            <a:r>
              <a:rPr dirty="0" sz="37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 spc="55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3750" spc="55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750" spc="55">
                <a:solidFill>
                  <a:srgbClr val="3E231A"/>
                </a:solidFill>
                <a:latin typeface="Arial Narrow"/>
                <a:cs typeface="Arial Narrow"/>
              </a:rPr>
              <a:t>te</a:t>
            </a:r>
            <a:r>
              <a:rPr dirty="0" sz="37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7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vazifede</a:t>
            </a:r>
            <a:r>
              <a:rPr dirty="0" sz="37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kabiliyet,</a:t>
            </a:r>
            <a:r>
              <a:rPr dirty="0" sz="37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yetenek</a:t>
            </a:r>
            <a:r>
              <a:rPr dirty="0" sz="37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sahibi</a:t>
            </a:r>
            <a:r>
              <a:rPr dirty="0" sz="37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 spc="-10">
                <a:solidFill>
                  <a:srgbClr val="3E231A"/>
                </a:solidFill>
                <a:latin typeface="Arial Narrow"/>
                <a:cs typeface="Arial Narrow"/>
              </a:rPr>
              <a:t>olmaktır.</a:t>
            </a:r>
            <a:endParaRPr sz="3750">
              <a:latin typeface="Arial Narrow"/>
              <a:cs typeface="Arial Narrow"/>
            </a:endParaRPr>
          </a:p>
          <a:p>
            <a:pPr marL="12700" marR="989330">
              <a:lnSpc>
                <a:spcPct val="135600"/>
              </a:lnSpc>
              <a:spcBef>
                <a:spcPts val="2900"/>
              </a:spcBef>
            </a:pP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Pragmatizm</a:t>
            </a:r>
            <a:r>
              <a:rPr dirty="0" sz="37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ise</a:t>
            </a:r>
            <a:r>
              <a:rPr dirty="0" sz="37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felsefî</a:t>
            </a:r>
            <a:r>
              <a:rPr dirty="0" sz="37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7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metodik</a:t>
            </a:r>
            <a:r>
              <a:rPr dirty="0" sz="37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açıdan</a:t>
            </a:r>
            <a:r>
              <a:rPr dirty="0" sz="37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 spc="55">
                <a:solidFill>
                  <a:srgbClr val="3E231A"/>
                </a:solidFill>
                <a:latin typeface="Arial Narrow"/>
                <a:cs typeface="Arial Narrow"/>
              </a:rPr>
              <a:t>“bilgiçlik</a:t>
            </a:r>
            <a:r>
              <a:rPr dirty="0" sz="375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 spc="-25">
                <a:solidFill>
                  <a:srgbClr val="3E231A"/>
                </a:solidFill>
                <a:latin typeface="Arial Narrow"/>
                <a:cs typeface="Arial Narrow"/>
              </a:rPr>
              <a:t>ve 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atılganlık”(pedantic</a:t>
            </a:r>
            <a:r>
              <a:rPr dirty="0" sz="37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assertiveness)</a:t>
            </a:r>
            <a:r>
              <a:rPr dirty="0" sz="37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 spc="-35">
                <a:solidFill>
                  <a:srgbClr val="3E231A"/>
                </a:solidFill>
                <a:latin typeface="Arial Narrow"/>
                <a:cs typeface="Arial Narrow"/>
              </a:rPr>
              <a:t>anlamında</a:t>
            </a:r>
            <a:r>
              <a:rPr dirty="0" sz="37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 spc="40">
                <a:solidFill>
                  <a:srgbClr val="3E231A"/>
                </a:solidFill>
                <a:latin typeface="Arial Narrow"/>
                <a:cs typeface="Arial Narrow"/>
              </a:rPr>
              <a:t>“</a:t>
            </a:r>
            <a:r>
              <a:rPr dirty="0" sz="3750" spc="4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750" spc="40">
                <a:solidFill>
                  <a:srgbClr val="3E231A"/>
                </a:solidFill>
                <a:latin typeface="Arial Narrow"/>
                <a:cs typeface="Arial Narrow"/>
              </a:rPr>
              <a:t>eylerin </a:t>
            </a:r>
            <a:r>
              <a:rPr dirty="0" sz="3750" spc="-25">
                <a:solidFill>
                  <a:srgbClr val="3E231A"/>
                </a:solidFill>
                <a:latin typeface="Arial Narrow"/>
                <a:cs typeface="Arial Narrow"/>
              </a:rPr>
              <a:t>uygulamada</a:t>
            </a:r>
            <a:r>
              <a:rPr dirty="0" sz="375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37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itimi”</a:t>
            </a:r>
            <a:r>
              <a:rPr dirty="0" sz="3750" spc="1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>
                <a:solidFill>
                  <a:srgbClr val="3E231A"/>
                </a:solidFill>
                <a:latin typeface="Arial Narrow"/>
                <a:cs typeface="Arial Narrow"/>
              </a:rPr>
              <a:t>(practical</a:t>
            </a:r>
            <a:r>
              <a:rPr dirty="0" sz="375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 spc="85">
                <a:solidFill>
                  <a:srgbClr val="3E231A"/>
                </a:solidFill>
                <a:latin typeface="Arial Narrow"/>
                <a:cs typeface="Arial Narrow"/>
              </a:rPr>
              <a:t>treatmant</a:t>
            </a:r>
            <a:r>
              <a:rPr dirty="0" sz="375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 spc="190">
                <a:solidFill>
                  <a:srgbClr val="3E231A"/>
                </a:solidFill>
                <a:latin typeface="Arial Narrow"/>
                <a:cs typeface="Arial Narrow"/>
              </a:rPr>
              <a:t>of</a:t>
            </a:r>
            <a:r>
              <a:rPr dirty="0" sz="375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50" spc="-10">
                <a:solidFill>
                  <a:srgbClr val="3E231A"/>
                </a:solidFill>
                <a:latin typeface="Arial Narrow"/>
                <a:cs typeface="Arial Narrow"/>
              </a:rPr>
              <a:t>things)</a:t>
            </a:r>
            <a:endParaRPr sz="3750">
              <a:latin typeface="Arial Narrow"/>
              <a:cs typeface="Arial Narrow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3900" y="1206500"/>
            <a:ext cx="9026525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/>
              <a:t>Pragmatizm</a:t>
            </a:r>
            <a:r>
              <a:rPr dirty="0" sz="7200" spc="200"/>
              <a:t> </a:t>
            </a:r>
            <a:r>
              <a:rPr dirty="0" sz="7200"/>
              <a:t>ve</a:t>
            </a:r>
            <a:r>
              <a:rPr dirty="0" sz="7200" spc="195"/>
              <a:t> </a:t>
            </a:r>
            <a:r>
              <a:rPr dirty="0" sz="4400"/>
              <a:t>E</a:t>
            </a:r>
            <a:r>
              <a:rPr dirty="0" sz="4400">
                <a:latin typeface="Trebuchet MS"/>
                <a:cs typeface="Trebuchet MS"/>
              </a:rPr>
              <a:t>ğ</a:t>
            </a:r>
            <a:r>
              <a:rPr dirty="0" sz="4400"/>
              <a:t>itime</a:t>
            </a:r>
            <a:r>
              <a:rPr dirty="0" sz="4400" spc="120"/>
              <a:t> </a:t>
            </a:r>
            <a:r>
              <a:rPr dirty="0" sz="4400" spc="-800"/>
              <a:t>Y</a:t>
            </a:r>
            <a:r>
              <a:rPr dirty="0" sz="4400" spc="100"/>
              <a:t>a</a:t>
            </a:r>
            <a:r>
              <a:rPr dirty="0" sz="4400" spc="-30"/>
              <a:t>ns</a:t>
            </a:r>
            <a:r>
              <a:rPr dirty="0" sz="4400" spc="-35"/>
              <a:t>ı</a:t>
            </a:r>
            <a:r>
              <a:rPr dirty="0" sz="4400" spc="-75"/>
              <a:t>m</a:t>
            </a:r>
            <a:r>
              <a:rPr dirty="0" sz="4400" spc="-25"/>
              <a:t>a</a:t>
            </a:r>
            <a:r>
              <a:rPr dirty="0" sz="4400" spc="-30"/>
              <a:t>s</a:t>
            </a:r>
            <a:r>
              <a:rPr dirty="0" sz="4400" spc="-25"/>
              <a:t>ı</a:t>
            </a:r>
            <a:endParaRPr sz="440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3434455"/>
            <a:ext cx="226228" cy="19304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4602855"/>
            <a:ext cx="226228" cy="193041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1778000" y="3314700"/>
            <a:ext cx="9892665" cy="4922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800" spc="465">
                <a:solidFill>
                  <a:srgbClr val="3E231A"/>
                </a:solidFill>
                <a:latin typeface="Arial Narrow"/>
                <a:cs typeface="Arial Narrow"/>
              </a:rPr>
              <a:t>20.</a:t>
            </a:r>
            <a:r>
              <a:rPr dirty="0" sz="3800" spc="1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20">
                <a:solidFill>
                  <a:srgbClr val="3E231A"/>
                </a:solidFill>
                <a:latin typeface="Arial Narrow"/>
                <a:cs typeface="Arial Narrow"/>
              </a:rPr>
              <a:t>Yüzyılda</a:t>
            </a:r>
            <a:r>
              <a:rPr dirty="0" sz="3800" spc="135">
                <a:solidFill>
                  <a:srgbClr val="3E231A"/>
                </a:solidFill>
                <a:latin typeface="Arial Narrow"/>
                <a:cs typeface="Arial Narrow"/>
              </a:rPr>
              <a:t> ABD’de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ortaya</a:t>
            </a:r>
            <a:r>
              <a:rPr dirty="0" sz="3800" spc="1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çıkmı</a:t>
            </a:r>
            <a:r>
              <a:rPr dirty="0" sz="38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tır.</a:t>
            </a:r>
            <a:endParaRPr sz="3800">
              <a:latin typeface="Arial Narrow"/>
              <a:cs typeface="Arial Narrow"/>
            </a:endParaRPr>
          </a:p>
          <a:p>
            <a:pPr marL="12700" marR="5080">
              <a:lnSpc>
                <a:spcPct val="136000"/>
              </a:lnSpc>
              <a:spcBef>
                <a:spcPts val="2995"/>
              </a:spcBef>
            </a:pPr>
            <a:r>
              <a:rPr dirty="0" sz="3800" spc="-70">
                <a:solidFill>
                  <a:srgbClr val="3E231A"/>
                </a:solidFill>
                <a:latin typeface="Arial Narrow"/>
                <a:cs typeface="Arial Narrow"/>
              </a:rPr>
              <a:t>Geleneksel</a:t>
            </a:r>
            <a:r>
              <a:rPr dirty="0" sz="38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(an’anevî)</a:t>
            </a:r>
            <a:r>
              <a:rPr dirty="0" sz="38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felsefî</a:t>
            </a:r>
            <a:r>
              <a:rPr dirty="0" sz="380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görü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ler</a:t>
            </a:r>
            <a:r>
              <a:rPr dirty="0" sz="38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runun</a:t>
            </a:r>
            <a:r>
              <a:rPr dirty="0" sz="380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insanın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tecrübelerinden</a:t>
            </a:r>
            <a:r>
              <a:rPr dirty="0" sz="380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35">
                <a:solidFill>
                  <a:srgbClr val="3E231A"/>
                </a:solidFill>
                <a:latin typeface="Arial Narrow"/>
                <a:cs typeface="Arial Narrow"/>
              </a:rPr>
              <a:t>ba</a:t>
            </a:r>
            <a:r>
              <a:rPr dirty="0" sz="3800" spc="-13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 spc="-135">
                <a:solidFill>
                  <a:srgbClr val="3E231A"/>
                </a:solidFill>
                <a:latin typeface="Arial Narrow"/>
                <a:cs typeface="Arial Narrow"/>
              </a:rPr>
              <a:t>ımsız</a:t>
            </a:r>
            <a:r>
              <a:rPr dirty="0" sz="38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8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zamana</a:t>
            </a:r>
            <a:r>
              <a:rPr dirty="0" sz="38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göre</a:t>
            </a:r>
            <a:r>
              <a:rPr dirty="0" sz="380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3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800" spc="-3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 spc="-3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3800" spc="-3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 spc="-30">
                <a:solidFill>
                  <a:srgbClr val="3E231A"/>
                </a:solidFill>
                <a:latin typeface="Arial Narrow"/>
                <a:cs typeface="Arial Narrow"/>
              </a:rPr>
              <a:t>mezli</a:t>
            </a:r>
            <a:r>
              <a:rPr dirty="0" sz="3800" spc="-3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 spc="-30">
                <a:solidFill>
                  <a:srgbClr val="3E231A"/>
                </a:solidFill>
                <a:latin typeface="Arial Narrow"/>
                <a:cs typeface="Arial Narrow"/>
              </a:rPr>
              <a:t>ini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öne</a:t>
            </a:r>
            <a:r>
              <a:rPr dirty="0" sz="38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sürerken,</a:t>
            </a:r>
            <a:r>
              <a:rPr dirty="0" sz="38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120">
                <a:solidFill>
                  <a:srgbClr val="3E231A"/>
                </a:solidFill>
                <a:latin typeface="Arial Narrow"/>
                <a:cs typeface="Arial Narrow"/>
              </a:rPr>
              <a:t>PRAGMAT</a:t>
            </a:r>
            <a:r>
              <a:rPr dirty="0" sz="3800" spc="12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3800" spc="120">
                <a:solidFill>
                  <a:srgbClr val="3E231A"/>
                </a:solidFill>
                <a:latin typeface="Arial Narrow"/>
                <a:cs typeface="Arial Narrow"/>
              </a:rPr>
              <a:t>STLER</a:t>
            </a:r>
            <a:r>
              <a:rPr dirty="0" sz="38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runun</a:t>
            </a:r>
            <a:r>
              <a:rPr dirty="0" sz="38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insan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ya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antısından</a:t>
            </a:r>
            <a:r>
              <a:rPr dirty="0" sz="38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kaynaklanan</a:t>
            </a:r>
            <a:r>
              <a:rPr dirty="0" sz="38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tecrübî</a:t>
            </a:r>
            <a:r>
              <a:rPr dirty="0" sz="3800" spc="1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40">
                <a:solidFill>
                  <a:srgbClr val="3E231A"/>
                </a:solidFill>
                <a:latin typeface="Arial Narrow"/>
                <a:cs typeface="Arial Narrow"/>
              </a:rPr>
              <a:t>(deneysel)</a:t>
            </a:r>
            <a:r>
              <a:rPr dirty="0" sz="3800" spc="1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65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38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20">
                <a:solidFill>
                  <a:srgbClr val="3E231A"/>
                </a:solidFill>
                <a:latin typeface="Arial Narrow"/>
                <a:cs typeface="Arial Narrow"/>
              </a:rPr>
              <a:t>olgu </a:t>
            </a:r>
            <a:r>
              <a:rPr dirty="0" sz="3800" spc="-55">
                <a:solidFill>
                  <a:srgbClr val="3E231A"/>
                </a:solidFill>
                <a:latin typeface="Arial Narrow"/>
                <a:cs typeface="Arial Narrow"/>
              </a:rPr>
              <a:t>oldu</a:t>
            </a:r>
            <a:r>
              <a:rPr dirty="0" sz="3800" spc="-5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 spc="-55">
                <a:solidFill>
                  <a:srgbClr val="3E231A"/>
                </a:solidFill>
                <a:latin typeface="Arial Narrow"/>
                <a:cs typeface="Arial Narrow"/>
              </a:rPr>
              <a:t>unu</a:t>
            </a:r>
            <a:r>
              <a:rPr dirty="0" sz="380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ileri</a:t>
            </a:r>
            <a:r>
              <a:rPr dirty="0" sz="380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sürer.</a:t>
            </a:r>
            <a:endParaRPr sz="3800">
              <a:latin typeface="Arial Narrow"/>
              <a:cs typeface="Arial Narrow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9500" y="1206500"/>
            <a:ext cx="5755005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/>
              <a:t>Önceden</a:t>
            </a:r>
            <a:r>
              <a:rPr dirty="0" sz="7200" spc="350"/>
              <a:t> </a:t>
            </a:r>
            <a:r>
              <a:rPr dirty="0" sz="7200" spc="-10"/>
              <a:t>sophos</a:t>
            </a:r>
            <a:endParaRPr sz="72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800" y="3035308"/>
            <a:ext cx="158358" cy="135129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0800" y="3848108"/>
            <a:ext cx="158358" cy="135129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800" y="5207008"/>
            <a:ext cx="158358" cy="135129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0800" y="6565908"/>
            <a:ext cx="158358" cy="135129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638300" y="2964179"/>
            <a:ext cx="9942195" cy="56000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Filozof</a:t>
            </a:r>
            <a:r>
              <a:rPr dirty="0" sz="265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80">
                <a:solidFill>
                  <a:srgbClr val="3E231A"/>
                </a:solidFill>
                <a:latin typeface="Arial Narrow"/>
                <a:cs typeface="Arial Narrow"/>
              </a:rPr>
              <a:t>ünvanını</a:t>
            </a:r>
            <a:r>
              <a:rPr dirty="0" sz="265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alanlardan</a:t>
            </a:r>
            <a:r>
              <a:rPr dirty="0" sz="265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önce</a:t>
            </a:r>
            <a:r>
              <a:rPr dirty="0" sz="265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yeti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enlere</a:t>
            </a:r>
            <a:r>
              <a:rPr dirty="0" sz="265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170">
                <a:solidFill>
                  <a:srgbClr val="3E231A"/>
                </a:solidFill>
                <a:latin typeface="Arial Narrow"/>
                <a:cs typeface="Arial Narrow"/>
              </a:rPr>
              <a:t>SOPHOS</a:t>
            </a:r>
            <a:r>
              <a:rPr dirty="0" sz="265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denilmekteydi.</a:t>
            </a:r>
            <a:endParaRPr sz="2650">
              <a:latin typeface="Arial Narrow"/>
              <a:cs typeface="Arial Narrow"/>
            </a:endParaRPr>
          </a:p>
          <a:p>
            <a:pPr marL="12700" marR="16510">
              <a:lnSpc>
                <a:spcPct val="135200"/>
              </a:lnSpc>
              <a:spcBef>
                <a:spcPts val="2100"/>
              </a:spcBef>
            </a:pP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Sophos</a:t>
            </a:r>
            <a:r>
              <a:rPr dirty="0" sz="26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adı</a:t>
            </a:r>
            <a:r>
              <a:rPr dirty="0" sz="26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verilen</a:t>
            </a:r>
            <a:r>
              <a:rPr dirty="0" sz="26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kimseler</a:t>
            </a:r>
            <a:r>
              <a:rPr dirty="0" sz="26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bütün</a:t>
            </a:r>
            <a:r>
              <a:rPr dirty="0" sz="26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bilgileri</a:t>
            </a:r>
            <a:r>
              <a:rPr dirty="0" sz="26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ku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atan,</a:t>
            </a:r>
            <a:r>
              <a:rPr dirty="0" sz="26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her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eyi</a:t>
            </a:r>
            <a:r>
              <a:rPr dirty="0" sz="26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bilen</a:t>
            </a:r>
            <a:r>
              <a:rPr dirty="0" sz="26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kimseler</a:t>
            </a:r>
            <a:r>
              <a:rPr dirty="0" sz="26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olarak görülmekteydi.</a:t>
            </a:r>
            <a:endParaRPr sz="2650">
              <a:latin typeface="Arial Narrow"/>
              <a:cs typeface="Arial Narrow"/>
            </a:endParaRPr>
          </a:p>
          <a:p>
            <a:pPr marL="12700" marR="5080">
              <a:lnSpc>
                <a:spcPct val="135200"/>
              </a:lnSpc>
              <a:spcBef>
                <a:spcPts val="2100"/>
              </a:spcBef>
            </a:pP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Fakat</a:t>
            </a:r>
            <a:r>
              <a:rPr dirty="0" sz="26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zamanla;</a:t>
            </a:r>
            <a:r>
              <a:rPr dirty="0" sz="26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insan</a:t>
            </a:r>
            <a:r>
              <a:rPr dirty="0" sz="26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ömrünün</a:t>
            </a:r>
            <a:r>
              <a:rPr dirty="0" sz="26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yetersizli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i,</a:t>
            </a:r>
            <a:r>
              <a:rPr dirty="0" sz="26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ilmin</a:t>
            </a:r>
            <a:r>
              <a:rPr dirty="0" sz="26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25">
                <a:solidFill>
                  <a:srgbClr val="3E231A"/>
                </a:solidFill>
                <a:latin typeface="Arial Narrow"/>
                <a:cs typeface="Arial Narrow"/>
              </a:rPr>
              <a:t>sonsuzlu</a:t>
            </a:r>
            <a:r>
              <a:rPr dirty="0" sz="2650" spc="-2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 spc="-25">
                <a:solidFill>
                  <a:srgbClr val="3E231A"/>
                </a:solidFill>
                <a:latin typeface="Arial Narrow"/>
                <a:cs typeface="Arial Narrow"/>
              </a:rPr>
              <a:t>u,</a:t>
            </a:r>
            <a:r>
              <a:rPr dirty="0" sz="26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insan</a:t>
            </a:r>
            <a:r>
              <a:rPr dirty="0" sz="26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kapasitesinin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65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itiminin</a:t>
            </a:r>
            <a:r>
              <a:rPr dirty="0" sz="26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kifayetsizli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26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gibi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25">
                <a:solidFill>
                  <a:srgbClr val="3E231A"/>
                </a:solidFill>
                <a:latin typeface="Arial Narrow"/>
                <a:cs typeface="Arial Narrow"/>
              </a:rPr>
              <a:t>sebeplerle</a:t>
            </a:r>
            <a:r>
              <a:rPr dirty="0" sz="26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bunun</a:t>
            </a:r>
            <a:r>
              <a:rPr dirty="0" sz="26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20">
                <a:solidFill>
                  <a:srgbClr val="3E231A"/>
                </a:solidFill>
                <a:latin typeface="Arial Narrow"/>
                <a:cs typeface="Arial Narrow"/>
              </a:rPr>
              <a:t>mümkün</a:t>
            </a:r>
            <a:r>
              <a:rPr dirty="0" sz="26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20">
                <a:solidFill>
                  <a:srgbClr val="3E231A"/>
                </a:solidFill>
                <a:latin typeface="Arial Narrow"/>
                <a:cs typeface="Arial Narrow"/>
              </a:rPr>
              <a:t>olamayaca</a:t>
            </a:r>
            <a:r>
              <a:rPr dirty="0" sz="2650" spc="-2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 spc="-2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26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görüldü.</a:t>
            </a:r>
            <a:endParaRPr sz="2650">
              <a:latin typeface="Arial Narrow"/>
              <a:cs typeface="Arial Narrow"/>
            </a:endParaRPr>
          </a:p>
          <a:p>
            <a:pPr marL="12700" marR="90170">
              <a:lnSpc>
                <a:spcPct val="135200"/>
              </a:lnSpc>
              <a:spcBef>
                <a:spcPts val="2100"/>
              </a:spcBef>
            </a:pPr>
            <a:r>
              <a:rPr dirty="0" sz="2650" spc="-254" b="1">
                <a:solidFill>
                  <a:srgbClr val="7A81FF"/>
                </a:solidFill>
                <a:latin typeface="Arial"/>
                <a:cs typeface="Arial"/>
              </a:rPr>
              <a:t>Ünlü</a:t>
            </a:r>
            <a:r>
              <a:rPr dirty="0" sz="2650" spc="-180" b="1">
                <a:solidFill>
                  <a:srgbClr val="7A81FF"/>
                </a:solidFill>
                <a:latin typeface="Arial"/>
                <a:cs typeface="Arial"/>
              </a:rPr>
              <a:t> </a:t>
            </a:r>
            <a:r>
              <a:rPr dirty="0" sz="2650" spc="-150" b="1">
                <a:solidFill>
                  <a:srgbClr val="7A81FF"/>
                </a:solidFill>
                <a:latin typeface="Arial"/>
                <a:cs typeface="Arial"/>
              </a:rPr>
              <a:t>Filozofların</a:t>
            </a:r>
            <a:r>
              <a:rPr dirty="0" sz="2650" spc="-175" b="1">
                <a:solidFill>
                  <a:srgbClr val="7A81FF"/>
                </a:solidFill>
                <a:latin typeface="Arial"/>
                <a:cs typeface="Arial"/>
              </a:rPr>
              <a:t> </a:t>
            </a:r>
            <a:r>
              <a:rPr dirty="0" sz="2650" spc="-65" b="1">
                <a:solidFill>
                  <a:srgbClr val="7A81FF"/>
                </a:solidFill>
                <a:latin typeface="Arial"/>
                <a:cs typeface="Arial"/>
              </a:rPr>
              <a:t>Hayatları</a:t>
            </a:r>
            <a:r>
              <a:rPr dirty="0" sz="2650" spc="-175" b="1">
                <a:solidFill>
                  <a:srgbClr val="7A81FF"/>
                </a:solidFill>
                <a:latin typeface="Arial"/>
                <a:cs typeface="Arial"/>
              </a:rPr>
              <a:t> </a:t>
            </a:r>
            <a:r>
              <a:rPr dirty="0" sz="2650" spc="-254" b="1">
                <a:solidFill>
                  <a:srgbClr val="7A81FF"/>
                </a:solidFill>
                <a:latin typeface="Arial"/>
                <a:cs typeface="Arial"/>
              </a:rPr>
              <a:t>ve</a:t>
            </a:r>
            <a:r>
              <a:rPr dirty="0" sz="2650" spc="-180" b="1">
                <a:solidFill>
                  <a:srgbClr val="7A81FF"/>
                </a:solidFill>
                <a:latin typeface="Arial"/>
                <a:cs typeface="Arial"/>
              </a:rPr>
              <a:t> </a:t>
            </a:r>
            <a:r>
              <a:rPr dirty="0" sz="2650" spc="-135" b="1">
                <a:solidFill>
                  <a:srgbClr val="7A81FF"/>
                </a:solidFill>
                <a:latin typeface="Arial"/>
                <a:cs typeface="Arial"/>
              </a:rPr>
              <a:t>Sözleri</a:t>
            </a:r>
            <a:r>
              <a:rPr dirty="0" sz="2650" spc="-20" b="1">
                <a:solidFill>
                  <a:srgbClr val="7A81FF"/>
                </a:solidFill>
                <a:latin typeface="Arial"/>
                <a:cs typeface="Arial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isimli</a:t>
            </a:r>
            <a:r>
              <a:rPr dirty="0" sz="26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eserin</a:t>
            </a:r>
            <a:r>
              <a:rPr dirty="0" sz="26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sahibi,</a:t>
            </a:r>
            <a:r>
              <a:rPr dirty="0" sz="26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milattan</a:t>
            </a:r>
            <a:r>
              <a:rPr dirty="0" sz="26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sonra</a:t>
            </a:r>
            <a:r>
              <a:rPr dirty="0" sz="26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229">
                <a:solidFill>
                  <a:srgbClr val="3E231A"/>
                </a:solidFill>
                <a:latin typeface="Arial Narrow"/>
                <a:cs typeface="Arial Narrow"/>
              </a:rPr>
              <a:t>3.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asrın</a:t>
            </a:r>
            <a:r>
              <a:rPr dirty="0" sz="26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sonları</a:t>
            </a:r>
            <a:r>
              <a:rPr dirty="0" sz="26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26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350">
                <a:solidFill>
                  <a:srgbClr val="3E231A"/>
                </a:solidFill>
                <a:latin typeface="Arial Narrow"/>
                <a:cs typeface="Arial Narrow"/>
              </a:rPr>
              <a:t>4.</a:t>
            </a:r>
            <a:r>
              <a:rPr dirty="0" sz="26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asrın</a:t>
            </a:r>
            <a:r>
              <a:rPr dirty="0" sz="26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ba</a:t>
            </a:r>
            <a:r>
              <a:rPr dirty="0" sz="26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larında</a:t>
            </a:r>
            <a:r>
              <a:rPr dirty="0" sz="26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ya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amı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650" spc="-120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2650" spc="50">
                <a:solidFill>
                  <a:srgbClr val="3E231A"/>
                </a:solidFill>
                <a:latin typeface="Arial Narrow"/>
                <a:cs typeface="Arial Narrow"/>
              </a:rPr>
              <a:t>klasik</a:t>
            </a:r>
            <a:r>
              <a:rPr dirty="0" sz="26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120">
                <a:solidFill>
                  <a:srgbClr val="3E231A"/>
                </a:solidFill>
                <a:latin typeface="Arial Narrow"/>
                <a:cs typeface="Arial Narrow"/>
              </a:rPr>
              <a:t>fikir</a:t>
            </a:r>
            <a:r>
              <a:rPr dirty="0" sz="26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tarihçisi</a:t>
            </a:r>
            <a:r>
              <a:rPr dirty="0" sz="26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60" b="1">
                <a:solidFill>
                  <a:srgbClr val="7A81FF"/>
                </a:solidFill>
                <a:latin typeface="Arial"/>
                <a:cs typeface="Arial"/>
              </a:rPr>
              <a:t>Diogenes </a:t>
            </a:r>
            <a:r>
              <a:rPr dirty="0" sz="2650" spc="-100" b="1">
                <a:solidFill>
                  <a:srgbClr val="7A81FF"/>
                </a:solidFill>
                <a:latin typeface="Arial"/>
                <a:cs typeface="Arial"/>
              </a:rPr>
              <a:t>Laertius</a:t>
            </a:r>
            <a:r>
              <a:rPr dirty="0" sz="2650" spc="-100">
                <a:solidFill>
                  <a:srgbClr val="3E231A"/>
                </a:solidFill>
                <a:latin typeface="Arial Narrow"/>
                <a:cs typeface="Arial Narrow"/>
              </a:rPr>
              <a:t>’a</a:t>
            </a:r>
            <a:r>
              <a:rPr dirty="0" sz="26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göre</a:t>
            </a:r>
            <a:r>
              <a:rPr dirty="0" sz="26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Thalés</a:t>
            </a:r>
            <a:r>
              <a:rPr dirty="0" sz="26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(</a:t>
            </a:r>
            <a:r>
              <a:rPr dirty="0" sz="2650" spc="-455">
                <a:solidFill>
                  <a:srgbClr val="3E231A"/>
                </a:solidFill>
                <a:latin typeface="Arial Narrow"/>
                <a:cs typeface="Arial Narrow"/>
              </a:rPr>
              <a:t>T</a:t>
            </a:r>
            <a:r>
              <a:rPr dirty="0" sz="2650" spc="65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l</a:t>
            </a:r>
            <a:r>
              <a:rPr dirty="0" sz="2650" spc="-65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650" spc="-5">
                <a:solidFill>
                  <a:srgbClr val="3E231A"/>
                </a:solidFill>
                <a:latin typeface="Arial Narrow"/>
                <a:cs typeface="Arial Narrow"/>
              </a:rPr>
              <a:t>s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:</a:t>
            </a:r>
            <a:r>
              <a:rPr dirty="0" sz="26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560">
                <a:solidFill>
                  <a:srgbClr val="3E231A"/>
                </a:solidFill>
                <a:latin typeface="Arial Narrow"/>
                <a:cs typeface="Arial Narrow"/>
              </a:rPr>
              <a:t>624-</a:t>
            </a:r>
            <a:r>
              <a:rPr dirty="0" sz="2650" spc="470">
                <a:solidFill>
                  <a:srgbClr val="3E231A"/>
                </a:solidFill>
                <a:latin typeface="Arial Narrow"/>
                <a:cs typeface="Arial Narrow"/>
              </a:rPr>
              <a:t>546)</a:t>
            </a:r>
            <a:r>
              <a:rPr dirty="0" sz="26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adındaki</a:t>
            </a:r>
            <a:r>
              <a:rPr dirty="0" sz="26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ünür</a:t>
            </a:r>
            <a:r>
              <a:rPr dirty="0" sz="26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önceleri</a:t>
            </a:r>
            <a:r>
              <a:rPr dirty="0" sz="26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sophos </a:t>
            </a:r>
            <a:r>
              <a:rPr dirty="0" sz="2650" spc="-80">
                <a:solidFill>
                  <a:srgbClr val="3E231A"/>
                </a:solidFill>
                <a:latin typeface="Arial Narrow"/>
                <a:cs typeface="Arial Narrow"/>
              </a:rPr>
              <a:t>ünvanını</a:t>
            </a:r>
            <a:r>
              <a:rPr dirty="0" sz="2650" spc="-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20">
                <a:solidFill>
                  <a:srgbClr val="3E231A"/>
                </a:solidFill>
                <a:latin typeface="Arial Narrow"/>
                <a:cs typeface="Arial Narrow"/>
              </a:rPr>
              <a:t>ta</a:t>
            </a:r>
            <a:r>
              <a:rPr dirty="0" sz="2650" spc="-2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650" spc="-20">
                <a:solidFill>
                  <a:srgbClr val="3E231A"/>
                </a:solidFill>
                <a:latin typeface="Arial Narrow"/>
                <a:cs typeface="Arial Narrow"/>
              </a:rPr>
              <a:t>ımaktaydı.</a:t>
            </a:r>
            <a:r>
              <a:rPr dirty="0" sz="26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140">
                <a:solidFill>
                  <a:srgbClr val="3E231A"/>
                </a:solidFill>
                <a:latin typeface="Arial Narrow"/>
                <a:cs typeface="Arial Narrow"/>
              </a:rPr>
              <a:t>%</a:t>
            </a:r>
            <a:endParaRPr sz="2650">
              <a:latin typeface="Arial Narrow"/>
              <a:cs typeface="Arial Narrow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00300" y="907796"/>
            <a:ext cx="8216265" cy="10242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50"/>
              <a:t>Pragmatizm</a:t>
            </a:r>
            <a:r>
              <a:rPr dirty="0" sz="6550" spc="180"/>
              <a:t> </a:t>
            </a:r>
            <a:r>
              <a:rPr dirty="0" sz="6550"/>
              <a:t>ve</a:t>
            </a:r>
            <a:r>
              <a:rPr dirty="0" sz="6550" spc="180"/>
              <a:t> </a:t>
            </a:r>
            <a:r>
              <a:rPr dirty="0" sz="4000"/>
              <a:t>E</a:t>
            </a:r>
            <a:r>
              <a:rPr dirty="0" sz="4000">
                <a:latin typeface="Trebuchet MS"/>
                <a:cs typeface="Trebuchet MS"/>
              </a:rPr>
              <a:t>ğ</a:t>
            </a:r>
            <a:r>
              <a:rPr dirty="0" sz="4000"/>
              <a:t>itime</a:t>
            </a:r>
            <a:r>
              <a:rPr dirty="0" sz="4000" spc="105"/>
              <a:t> </a:t>
            </a:r>
            <a:r>
              <a:rPr dirty="0" sz="4000" spc="-725"/>
              <a:t>Y</a:t>
            </a:r>
            <a:r>
              <a:rPr dirty="0" sz="4000" spc="95"/>
              <a:t>a</a:t>
            </a:r>
            <a:r>
              <a:rPr dirty="0" sz="4000" spc="-25"/>
              <a:t>ns</a:t>
            </a:r>
            <a:r>
              <a:rPr dirty="0" sz="4000" spc="-20"/>
              <a:t>ı</a:t>
            </a:r>
            <a:r>
              <a:rPr dirty="0" sz="4000" spc="-65"/>
              <a:t>m</a:t>
            </a:r>
            <a:r>
              <a:rPr dirty="0" sz="4000" spc="-30"/>
              <a:t>a</a:t>
            </a:r>
            <a:r>
              <a:rPr dirty="0" sz="4000" spc="-25"/>
              <a:t>s</a:t>
            </a:r>
            <a:r>
              <a:rPr dirty="0" sz="4000" spc="-20"/>
              <a:t>ı</a:t>
            </a:r>
            <a:endParaRPr sz="400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2596360"/>
            <a:ext cx="192294" cy="164085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4215610"/>
            <a:ext cx="192294" cy="164085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6482560"/>
            <a:ext cx="192294" cy="164085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8101810"/>
            <a:ext cx="192294" cy="164085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701800" y="2342642"/>
            <a:ext cx="9886315" cy="61849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26670">
              <a:lnSpc>
                <a:spcPct val="132800"/>
              </a:lnSpc>
              <a:spcBef>
                <a:spcPts val="95"/>
              </a:spcBef>
            </a:pPr>
            <a:r>
              <a:rPr dirty="0" sz="3200" spc="80">
                <a:solidFill>
                  <a:srgbClr val="3E231A"/>
                </a:solidFill>
                <a:latin typeface="Arial Narrow"/>
                <a:cs typeface="Arial Narrow"/>
              </a:rPr>
              <a:t>Bu</a:t>
            </a:r>
            <a:r>
              <a:rPr dirty="0" sz="32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felsefî</a:t>
            </a:r>
            <a:r>
              <a:rPr dirty="0" sz="32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akım</a:t>
            </a:r>
            <a:r>
              <a:rPr dirty="0" sz="32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140" b="1">
                <a:solidFill>
                  <a:srgbClr val="3E231A"/>
                </a:solidFill>
                <a:latin typeface="Arial"/>
                <a:cs typeface="Arial"/>
              </a:rPr>
              <a:t>John</a:t>
            </a:r>
            <a:r>
              <a:rPr dirty="0" sz="3200" spc="-215" b="1">
                <a:solidFill>
                  <a:srgbClr val="3E231A"/>
                </a:solidFill>
                <a:latin typeface="Arial"/>
                <a:cs typeface="Arial"/>
              </a:rPr>
              <a:t> </a:t>
            </a:r>
            <a:r>
              <a:rPr dirty="0" sz="3200" spc="-95" b="1">
                <a:solidFill>
                  <a:srgbClr val="3E231A"/>
                </a:solidFill>
                <a:latin typeface="Arial"/>
                <a:cs typeface="Arial"/>
              </a:rPr>
              <a:t>Dewey</a:t>
            </a:r>
            <a:r>
              <a:rPr dirty="0" sz="3200" spc="-95">
                <a:solidFill>
                  <a:srgbClr val="3E231A"/>
                </a:solidFill>
                <a:latin typeface="Arial Narrow"/>
                <a:cs typeface="Arial Narrow"/>
              </a:rPr>
              <a:t>’in</a:t>
            </a:r>
            <a:r>
              <a:rPr dirty="0" sz="320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deneyci</a:t>
            </a:r>
            <a:r>
              <a:rPr dirty="0" sz="320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32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ünce</a:t>
            </a:r>
            <a:r>
              <a:rPr dirty="0" sz="320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sistemi</a:t>
            </a:r>
            <a:r>
              <a:rPr dirty="0" sz="320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üzerine kurulmu</a:t>
            </a:r>
            <a:r>
              <a:rPr dirty="0" sz="32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tur.</a:t>
            </a:r>
            <a:endParaRPr sz="3200">
              <a:latin typeface="Arial Narrow"/>
              <a:cs typeface="Arial Narrow"/>
            </a:endParaRPr>
          </a:p>
          <a:p>
            <a:pPr marL="12700" marR="231140">
              <a:lnSpc>
                <a:spcPct val="132800"/>
              </a:lnSpc>
              <a:spcBef>
                <a:spcPts val="2600"/>
              </a:spcBef>
            </a:pP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Dünya</a:t>
            </a:r>
            <a:r>
              <a:rPr dirty="0" sz="320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55">
                <a:solidFill>
                  <a:srgbClr val="3E231A"/>
                </a:solidFill>
                <a:latin typeface="Arial Narrow"/>
                <a:cs typeface="Arial Narrow"/>
              </a:rPr>
              <a:t>devamlı</a:t>
            </a:r>
            <a:r>
              <a:rPr dirty="0" sz="320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2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32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mektedir</a:t>
            </a:r>
            <a:r>
              <a:rPr dirty="0" sz="320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ve bu</a:t>
            </a:r>
            <a:r>
              <a:rPr dirty="0" sz="320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nedenle</a:t>
            </a:r>
            <a:r>
              <a:rPr dirty="0" sz="320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gerçe</a:t>
            </a:r>
            <a:r>
              <a:rPr dirty="0" sz="32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in </a:t>
            </a:r>
            <a:r>
              <a:rPr dirty="0" sz="3200" spc="-25">
                <a:solidFill>
                  <a:srgbClr val="3E231A"/>
                </a:solidFill>
                <a:latin typeface="Arial Narrow"/>
                <a:cs typeface="Arial Narrow"/>
              </a:rPr>
              <a:t>özü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200">
                <a:solidFill>
                  <a:srgbClr val="3E231A"/>
                </a:solidFill>
                <a:latin typeface="Trebuchet MS"/>
                <a:cs typeface="Trebuchet MS"/>
              </a:rPr>
              <a:t>ĞİŞİ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MD</a:t>
            </a:r>
            <a:r>
              <a:rPr dirty="0" sz="320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R.</a:t>
            </a:r>
            <a:r>
              <a:rPr dirty="0" sz="3200" spc="1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Bunun</a:t>
            </a:r>
            <a:r>
              <a:rPr dirty="0" sz="3200" spc="1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için</a:t>
            </a:r>
            <a:r>
              <a:rPr dirty="0" sz="3200" spc="1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20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32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mez</a:t>
            </a:r>
            <a:r>
              <a:rPr dirty="0" sz="3200" spc="1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65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3200" spc="1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gerçekten</a:t>
            </a:r>
            <a:r>
              <a:rPr dirty="0" sz="3200" spc="1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50">
                <a:solidFill>
                  <a:srgbClr val="3E231A"/>
                </a:solidFill>
                <a:latin typeface="Arial Narrow"/>
                <a:cs typeface="Arial Narrow"/>
              </a:rPr>
              <a:t>söz</a:t>
            </a:r>
            <a:r>
              <a:rPr dirty="0" sz="3200" spc="1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35">
                <a:solidFill>
                  <a:srgbClr val="3E231A"/>
                </a:solidFill>
                <a:latin typeface="Arial Narrow"/>
                <a:cs typeface="Arial Narrow"/>
              </a:rPr>
              <a:t>edilemez. </a:t>
            </a:r>
            <a:r>
              <a:rPr dirty="0" sz="3200" spc="-25">
                <a:solidFill>
                  <a:srgbClr val="3E231A"/>
                </a:solidFill>
                <a:latin typeface="Arial Narrow"/>
                <a:cs typeface="Arial Narrow"/>
              </a:rPr>
              <a:t>(!)</a:t>
            </a:r>
            <a:endParaRPr sz="3200">
              <a:latin typeface="Arial Narrow"/>
              <a:cs typeface="Arial Narrow"/>
            </a:endParaRPr>
          </a:p>
          <a:p>
            <a:pPr marL="12700" marR="5080">
              <a:lnSpc>
                <a:spcPct val="132800"/>
              </a:lnSpc>
              <a:spcBef>
                <a:spcPts val="2500"/>
              </a:spcBef>
            </a:pP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Gerçek</a:t>
            </a:r>
            <a:r>
              <a:rPr dirty="0" sz="32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insanın</a:t>
            </a:r>
            <a:r>
              <a:rPr dirty="0" sz="32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deneyimlerinin</a:t>
            </a:r>
            <a:r>
              <a:rPr dirty="0" sz="32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20">
                <a:solidFill>
                  <a:srgbClr val="3E231A"/>
                </a:solidFill>
                <a:latin typeface="Arial Narrow"/>
                <a:cs typeface="Arial Narrow"/>
              </a:rPr>
              <a:t>ürünüdür.</a:t>
            </a:r>
            <a:r>
              <a:rPr dirty="0" sz="32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2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erler</a:t>
            </a:r>
            <a:r>
              <a:rPr dirty="0" sz="32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2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ahlâkî</a:t>
            </a:r>
            <a:r>
              <a:rPr dirty="0" sz="32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ilkeler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göreceli</a:t>
            </a:r>
            <a:r>
              <a:rPr dirty="0" sz="320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(izafî)</a:t>
            </a:r>
            <a:r>
              <a:rPr dirty="0" sz="32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olup</a:t>
            </a:r>
            <a:r>
              <a:rPr dirty="0" sz="32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zamana,</a:t>
            </a:r>
            <a:r>
              <a:rPr dirty="0" sz="32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topluma</a:t>
            </a:r>
            <a:r>
              <a:rPr dirty="0" sz="32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2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kültüre</a:t>
            </a:r>
            <a:r>
              <a:rPr dirty="0" sz="32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göre</a:t>
            </a:r>
            <a:r>
              <a:rPr dirty="0" sz="32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2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32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ir.</a:t>
            </a:r>
            <a:r>
              <a:rPr dirty="0" sz="32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25">
                <a:solidFill>
                  <a:srgbClr val="3E231A"/>
                </a:solidFill>
                <a:latin typeface="Arial Narrow"/>
                <a:cs typeface="Arial Narrow"/>
              </a:rPr>
              <a:t>(!)</a:t>
            </a:r>
            <a:endParaRPr sz="32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3860"/>
              </a:spcBef>
            </a:pPr>
            <a:r>
              <a:rPr dirty="0" sz="320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nsan</a:t>
            </a:r>
            <a:r>
              <a:rPr dirty="0" sz="3200" spc="1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50">
                <a:solidFill>
                  <a:srgbClr val="3E231A"/>
                </a:solidFill>
                <a:latin typeface="Arial Narrow"/>
                <a:cs typeface="Arial Narrow"/>
              </a:rPr>
              <a:t>biyolojik</a:t>
            </a:r>
            <a:r>
              <a:rPr dirty="0" sz="3200" spc="1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200" spc="1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sosyal</a:t>
            </a:r>
            <a:r>
              <a:rPr dirty="0" sz="3200" spc="1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ili</a:t>
            </a:r>
            <a:r>
              <a:rPr dirty="0" sz="32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kileri</a:t>
            </a:r>
            <a:r>
              <a:rPr dirty="0" sz="3200" spc="1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>
                <a:solidFill>
                  <a:srgbClr val="3E231A"/>
                </a:solidFill>
                <a:latin typeface="Arial Narrow"/>
                <a:cs typeface="Arial Narrow"/>
              </a:rPr>
              <a:t>olan</a:t>
            </a:r>
            <a:r>
              <a:rPr dirty="0" sz="3200" spc="1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65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3200" spc="1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00" spc="-10">
                <a:solidFill>
                  <a:srgbClr val="3E231A"/>
                </a:solidFill>
                <a:latin typeface="Arial Narrow"/>
                <a:cs typeface="Arial Narrow"/>
              </a:rPr>
              <a:t>varlıktır.</a:t>
            </a:r>
            <a:endParaRPr sz="3200">
              <a:latin typeface="Arial Narrow"/>
              <a:cs typeface="Arial Narrow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3900" y="1206500"/>
            <a:ext cx="9026525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/>
              <a:t>Pragmatizm</a:t>
            </a:r>
            <a:r>
              <a:rPr dirty="0" sz="7200" spc="200"/>
              <a:t> </a:t>
            </a:r>
            <a:r>
              <a:rPr dirty="0" sz="7200"/>
              <a:t>ve</a:t>
            </a:r>
            <a:r>
              <a:rPr dirty="0" sz="7200" spc="195"/>
              <a:t> </a:t>
            </a:r>
            <a:r>
              <a:rPr dirty="0" sz="4400"/>
              <a:t>E</a:t>
            </a:r>
            <a:r>
              <a:rPr dirty="0" sz="4400">
                <a:latin typeface="Trebuchet MS"/>
                <a:cs typeface="Trebuchet MS"/>
              </a:rPr>
              <a:t>ğ</a:t>
            </a:r>
            <a:r>
              <a:rPr dirty="0" sz="4400"/>
              <a:t>itime</a:t>
            </a:r>
            <a:r>
              <a:rPr dirty="0" sz="4400" spc="120"/>
              <a:t> </a:t>
            </a:r>
            <a:r>
              <a:rPr dirty="0" sz="4400" spc="-800"/>
              <a:t>Y</a:t>
            </a:r>
            <a:r>
              <a:rPr dirty="0" sz="4400" spc="100"/>
              <a:t>a</a:t>
            </a:r>
            <a:r>
              <a:rPr dirty="0" sz="4400" spc="-30"/>
              <a:t>ns</a:t>
            </a:r>
            <a:r>
              <a:rPr dirty="0" sz="4400" spc="-35"/>
              <a:t>ı</a:t>
            </a:r>
            <a:r>
              <a:rPr dirty="0" sz="4400" spc="-75"/>
              <a:t>m</a:t>
            </a:r>
            <a:r>
              <a:rPr dirty="0" sz="4400" spc="-25"/>
              <a:t>a</a:t>
            </a:r>
            <a:r>
              <a:rPr dirty="0" sz="4400" spc="-30"/>
              <a:t>s</a:t>
            </a:r>
            <a:r>
              <a:rPr dirty="0" sz="4400" spc="-25"/>
              <a:t>ı</a:t>
            </a:r>
            <a:endParaRPr sz="440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800" y="3019705"/>
            <a:ext cx="153835" cy="131268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800" y="6138825"/>
            <a:ext cx="153835" cy="131268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0800" y="6918605"/>
            <a:ext cx="153835" cy="131268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0800" y="8219085"/>
            <a:ext cx="153835" cy="131268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612900" y="2948432"/>
            <a:ext cx="10027920" cy="562673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2550" spc="120" b="1">
                <a:solidFill>
                  <a:srgbClr val="3E231A"/>
                </a:solidFill>
                <a:latin typeface="Arial"/>
                <a:cs typeface="Arial"/>
              </a:rPr>
              <a:t>J.</a:t>
            </a:r>
            <a:r>
              <a:rPr dirty="0" sz="2550" spc="-190" b="1">
                <a:solidFill>
                  <a:srgbClr val="3E231A"/>
                </a:solidFill>
                <a:latin typeface="Arial"/>
                <a:cs typeface="Arial"/>
              </a:rPr>
              <a:t> </a:t>
            </a:r>
            <a:r>
              <a:rPr dirty="0" sz="2550" spc="-95" b="1">
                <a:solidFill>
                  <a:srgbClr val="3E231A"/>
                </a:solidFill>
                <a:latin typeface="Arial"/>
                <a:cs typeface="Arial"/>
              </a:rPr>
              <a:t>Dewey</a:t>
            </a:r>
            <a:r>
              <a:rPr dirty="0" sz="2550" spc="-95">
                <a:solidFill>
                  <a:srgbClr val="3E231A"/>
                </a:solidFill>
                <a:latin typeface="Arial Narrow"/>
                <a:cs typeface="Arial Narrow"/>
              </a:rPr>
              <a:t>’e</a:t>
            </a:r>
            <a:r>
              <a:rPr dirty="0" sz="25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göre</a:t>
            </a:r>
            <a:r>
              <a:rPr dirty="0" sz="25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okulun</a:t>
            </a:r>
            <a:r>
              <a:rPr dirty="0" sz="25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üç</a:t>
            </a:r>
            <a:r>
              <a:rPr dirty="0" sz="25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görevi</a:t>
            </a:r>
            <a:r>
              <a:rPr dirty="0" sz="25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vardır.</a:t>
            </a:r>
            <a:endParaRPr sz="2550">
              <a:latin typeface="Arial Narrow"/>
              <a:cs typeface="Arial Narrow"/>
            </a:endParaRPr>
          </a:p>
          <a:p>
            <a:pPr marL="723900" indent="-254000">
              <a:lnSpc>
                <a:spcPct val="100000"/>
              </a:lnSpc>
              <a:spcBef>
                <a:spcPts val="3135"/>
              </a:spcBef>
              <a:buAutoNum type="arabicPeriod"/>
              <a:tabLst>
                <a:tab pos="723265" algn="l"/>
                <a:tab pos="723900" algn="l"/>
                <a:tab pos="2703195" algn="l"/>
              </a:tabLst>
            </a:pPr>
            <a:r>
              <a:rPr dirty="0" sz="2550" spc="45">
                <a:solidFill>
                  <a:srgbClr val="3E231A"/>
                </a:solidFill>
                <a:latin typeface="Arial Narrow"/>
                <a:cs typeface="Arial Narrow"/>
              </a:rPr>
              <a:t>Basitle</a:t>
            </a:r>
            <a:r>
              <a:rPr dirty="0" sz="2550" spc="45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550" spc="45">
                <a:solidFill>
                  <a:srgbClr val="3E231A"/>
                </a:solidFill>
                <a:latin typeface="Arial Narrow"/>
                <a:cs typeface="Arial Narrow"/>
              </a:rPr>
              <a:t>tirilmi</a:t>
            </a:r>
            <a:r>
              <a:rPr dirty="0" sz="2550" spc="45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550">
                <a:solidFill>
                  <a:srgbClr val="3E231A"/>
                </a:solidFill>
                <a:latin typeface="Trebuchet MS"/>
                <a:cs typeface="Trebuchet MS"/>
              </a:rPr>
              <a:t>	</a:t>
            </a:r>
            <a:r>
              <a:rPr dirty="0" sz="2550" spc="55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550" spc="1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çevre</a:t>
            </a:r>
            <a:r>
              <a:rPr dirty="0" sz="2550" spc="1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temin</a:t>
            </a:r>
            <a:r>
              <a:rPr dirty="0" sz="2550" spc="1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etmek,</a:t>
            </a:r>
            <a:endParaRPr sz="2550">
              <a:latin typeface="Arial Narrow"/>
              <a:cs typeface="Arial Narrow"/>
            </a:endParaRPr>
          </a:p>
          <a:p>
            <a:pPr marL="469900" marR="3268345">
              <a:lnSpc>
                <a:spcPts val="6200"/>
              </a:lnSpc>
              <a:spcBef>
                <a:spcPts val="630"/>
              </a:spcBef>
              <a:buAutoNum type="arabicPeriod"/>
              <a:tabLst>
                <a:tab pos="739775" algn="l"/>
              </a:tabLst>
            </a:pP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Özel</a:t>
            </a:r>
            <a:r>
              <a:rPr dirty="0" sz="255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2550" spc="1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düzenlenmi</a:t>
            </a:r>
            <a:r>
              <a:rPr dirty="0" sz="25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550" spc="-35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hayat</a:t>
            </a:r>
            <a:r>
              <a:rPr dirty="0" sz="2550" spc="1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ortamı</a:t>
            </a:r>
            <a:r>
              <a:rPr dirty="0" sz="2550" spc="1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hazırlamak, </a:t>
            </a:r>
            <a:r>
              <a:rPr dirty="0" baseline="8714" sz="3825" spc="127">
                <a:solidFill>
                  <a:srgbClr val="3E231A"/>
                </a:solidFill>
                <a:latin typeface="Arial Narrow"/>
                <a:cs typeface="Arial Narrow"/>
              </a:rPr>
              <a:t>3.</a:t>
            </a:r>
            <a:r>
              <a:rPr dirty="0" sz="2550" spc="85">
                <a:solidFill>
                  <a:srgbClr val="3E231A"/>
                </a:solidFill>
                <a:latin typeface="Arial Narrow"/>
                <a:cs typeface="Arial Narrow"/>
              </a:rPr>
              <a:t>Sosyal</a:t>
            </a:r>
            <a:r>
              <a:rPr dirty="0" sz="2550" spc="2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çevredeki</a:t>
            </a:r>
            <a:r>
              <a:rPr dirty="0" sz="2550" spc="2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çe</a:t>
            </a:r>
            <a:r>
              <a:rPr dirty="0" sz="25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itli</a:t>
            </a:r>
            <a:r>
              <a:rPr dirty="0" sz="2550" spc="20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unsurları</a:t>
            </a:r>
            <a:r>
              <a:rPr dirty="0" sz="2550" spc="2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dengelemektir.</a:t>
            </a:r>
            <a:endParaRPr sz="2550">
              <a:latin typeface="Arial Narrow"/>
              <a:cs typeface="Arial Narrow"/>
            </a:endParaRPr>
          </a:p>
          <a:p>
            <a:pPr marL="25400">
              <a:lnSpc>
                <a:spcPct val="100000"/>
              </a:lnSpc>
              <a:spcBef>
                <a:spcPts val="2310"/>
              </a:spcBef>
            </a:pP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Bilgi</a:t>
            </a:r>
            <a:r>
              <a:rPr dirty="0" sz="25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20">
                <a:solidFill>
                  <a:srgbClr val="3E231A"/>
                </a:solidFill>
                <a:latin typeface="Arial Narrow"/>
                <a:cs typeface="Arial Narrow"/>
              </a:rPr>
              <a:t>bilimsel</a:t>
            </a:r>
            <a:r>
              <a:rPr dirty="0" sz="25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yöntem</a:t>
            </a:r>
            <a:r>
              <a:rPr dirty="0" sz="25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25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elde</a:t>
            </a:r>
            <a:r>
              <a:rPr dirty="0" sz="25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edilebilir.</a:t>
            </a:r>
            <a:endParaRPr sz="2550">
              <a:latin typeface="Arial Narrow"/>
              <a:cs typeface="Arial Narrow"/>
            </a:endParaRPr>
          </a:p>
          <a:p>
            <a:pPr marL="25400" marR="17780">
              <a:lnSpc>
                <a:spcPct val="134000"/>
              </a:lnSpc>
              <a:spcBef>
                <a:spcPts val="2000"/>
              </a:spcBef>
            </a:pP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5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itimin</a:t>
            </a:r>
            <a:r>
              <a:rPr dirty="0" sz="25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amacı</a:t>
            </a:r>
            <a:r>
              <a:rPr dirty="0" sz="25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akıl</a:t>
            </a:r>
            <a:r>
              <a:rPr dirty="0" sz="25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5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zekâlı</a:t>
            </a:r>
            <a:r>
              <a:rPr dirty="0" sz="25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kültürleme</a:t>
            </a:r>
            <a:r>
              <a:rPr dirty="0" sz="25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25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40">
                <a:solidFill>
                  <a:srgbClr val="3E231A"/>
                </a:solidFill>
                <a:latin typeface="Arial Narrow"/>
                <a:cs typeface="Arial Narrow"/>
              </a:rPr>
              <a:t>devamlı</a:t>
            </a:r>
            <a:r>
              <a:rPr dirty="0" sz="25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5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25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en</a:t>
            </a:r>
            <a:r>
              <a:rPr dirty="0" sz="25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55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550" spc="55">
                <a:solidFill>
                  <a:srgbClr val="3E231A"/>
                </a:solidFill>
                <a:latin typeface="Arial Narrow"/>
                <a:cs typeface="Arial Narrow"/>
              </a:rPr>
              <a:t>artlara</a:t>
            </a:r>
            <a:r>
              <a:rPr dirty="0" sz="25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ferdin</a:t>
            </a:r>
            <a:r>
              <a:rPr dirty="0" sz="25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uyumunu sa</a:t>
            </a:r>
            <a:r>
              <a:rPr dirty="0" sz="25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lamaktır.</a:t>
            </a:r>
            <a:endParaRPr sz="2550">
              <a:latin typeface="Arial Narrow"/>
              <a:cs typeface="Arial Narrow"/>
            </a:endParaRPr>
          </a:p>
          <a:p>
            <a:pPr marL="25400">
              <a:lnSpc>
                <a:spcPct val="100000"/>
              </a:lnSpc>
              <a:spcBef>
                <a:spcPts val="3140"/>
              </a:spcBef>
            </a:pPr>
            <a:r>
              <a:rPr dirty="0" sz="2550" spc="70">
                <a:solidFill>
                  <a:srgbClr val="3E231A"/>
                </a:solidFill>
                <a:latin typeface="Arial Narrow"/>
                <a:cs typeface="Arial Narrow"/>
              </a:rPr>
              <a:t>Okul</a:t>
            </a:r>
            <a:r>
              <a:rPr dirty="0" sz="25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hayata</a:t>
            </a:r>
            <a:r>
              <a:rPr dirty="0" sz="25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hazırlık</a:t>
            </a:r>
            <a:r>
              <a:rPr dirty="0" sz="25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5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il</a:t>
            </a:r>
            <a:r>
              <a:rPr dirty="0" sz="25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hayatın</a:t>
            </a:r>
            <a:r>
              <a:rPr dirty="0" sz="25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kendisi</a:t>
            </a:r>
            <a:r>
              <a:rPr dirty="0" sz="25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olmalıdır.</a:t>
            </a:r>
            <a:endParaRPr sz="2550">
              <a:latin typeface="Arial Narrow"/>
              <a:cs typeface="Arial Narrow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3900" y="1206500"/>
            <a:ext cx="9026525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/>
              <a:t>Pragmatizm</a:t>
            </a:r>
            <a:r>
              <a:rPr dirty="0" sz="7200" spc="200"/>
              <a:t> </a:t>
            </a:r>
            <a:r>
              <a:rPr dirty="0" sz="7200"/>
              <a:t>ve</a:t>
            </a:r>
            <a:r>
              <a:rPr dirty="0" sz="7200" spc="195"/>
              <a:t> </a:t>
            </a:r>
            <a:r>
              <a:rPr dirty="0" sz="4400"/>
              <a:t>E</a:t>
            </a:r>
            <a:r>
              <a:rPr dirty="0" sz="4400">
                <a:latin typeface="Trebuchet MS"/>
                <a:cs typeface="Trebuchet MS"/>
              </a:rPr>
              <a:t>ğ</a:t>
            </a:r>
            <a:r>
              <a:rPr dirty="0" sz="4400"/>
              <a:t>itime</a:t>
            </a:r>
            <a:r>
              <a:rPr dirty="0" sz="4400" spc="120"/>
              <a:t> </a:t>
            </a:r>
            <a:r>
              <a:rPr dirty="0" sz="4400" spc="-800"/>
              <a:t>Y</a:t>
            </a:r>
            <a:r>
              <a:rPr dirty="0" sz="4400" spc="100"/>
              <a:t>a</a:t>
            </a:r>
            <a:r>
              <a:rPr dirty="0" sz="4400" spc="-30"/>
              <a:t>ns</a:t>
            </a:r>
            <a:r>
              <a:rPr dirty="0" sz="4400" spc="-35"/>
              <a:t>ı</a:t>
            </a:r>
            <a:r>
              <a:rPr dirty="0" sz="4400" spc="-75"/>
              <a:t>m</a:t>
            </a:r>
            <a:r>
              <a:rPr dirty="0" sz="4400" spc="-25"/>
              <a:t>a</a:t>
            </a:r>
            <a:r>
              <a:rPr dirty="0" sz="4400" spc="-30"/>
              <a:t>s</a:t>
            </a:r>
            <a:r>
              <a:rPr dirty="0" sz="4400" spc="-25"/>
              <a:t>ı</a:t>
            </a:r>
            <a:endParaRPr sz="440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3144351"/>
            <a:ext cx="219442" cy="18725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0798" y="5037921"/>
            <a:ext cx="219442" cy="187251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6169491"/>
            <a:ext cx="219442" cy="187251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0798" y="7301061"/>
            <a:ext cx="219442" cy="187251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765300" y="2836824"/>
            <a:ext cx="9592310" cy="57023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37000"/>
              </a:lnSpc>
              <a:spcBef>
                <a:spcPts val="90"/>
              </a:spcBef>
            </a:pPr>
            <a:r>
              <a:rPr dirty="0" sz="3650" spc="60">
                <a:solidFill>
                  <a:srgbClr val="3E231A"/>
                </a:solidFill>
                <a:latin typeface="Arial Narrow"/>
                <a:cs typeface="Arial Narrow"/>
              </a:rPr>
              <a:t>Pragmatist</a:t>
            </a:r>
            <a:r>
              <a:rPr dirty="0" sz="36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75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36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-1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36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650" spc="-10">
                <a:solidFill>
                  <a:srgbClr val="3E231A"/>
                </a:solidFill>
                <a:latin typeface="Arial Narrow"/>
                <a:cs typeface="Arial Narrow"/>
              </a:rPr>
              <a:t>itimde</a:t>
            </a:r>
            <a:r>
              <a:rPr dirty="0" sz="36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75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36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135">
                <a:solidFill>
                  <a:srgbClr val="3E231A"/>
                </a:solidFill>
                <a:latin typeface="Arial Narrow"/>
                <a:cs typeface="Arial Narrow"/>
              </a:rPr>
              <a:t>fikrin</a:t>
            </a:r>
            <a:r>
              <a:rPr dirty="0" sz="36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veya</a:t>
            </a:r>
            <a:r>
              <a:rPr dirty="0" sz="36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75">
                <a:solidFill>
                  <a:srgbClr val="3E231A"/>
                </a:solidFill>
                <a:latin typeface="Arial Narrow"/>
                <a:cs typeface="Arial Narrow"/>
              </a:rPr>
              <a:t>bir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kuramın</a:t>
            </a:r>
            <a:r>
              <a:rPr dirty="0" sz="36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-20">
                <a:solidFill>
                  <a:srgbClr val="3E231A"/>
                </a:solidFill>
                <a:latin typeface="Arial Narrow"/>
                <a:cs typeface="Arial Narrow"/>
              </a:rPr>
              <a:t>esas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olan</a:t>
            </a:r>
            <a:r>
              <a:rPr dirty="0" sz="3650" spc="1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-30">
                <a:solidFill>
                  <a:srgbClr val="3E231A"/>
                </a:solidFill>
                <a:latin typeface="Arial Narrow"/>
                <a:cs typeface="Arial Narrow"/>
              </a:rPr>
              <a:t>faydalılı</a:t>
            </a:r>
            <a:r>
              <a:rPr dirty="0" sz="3650" spc="-3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650" spc="-30">
                <a:solidFill>
                  <a:srgbClr val="3E231A"/>
                </a:solidFill>
                <a:latin typeface="Arial Narrow"/>
                <a:cs typeface="Arial Narrow"/>
              </a:rPr>
              <a:t>ıdır.</a:t>
            </a:r>
            <a:endParaRPr sz="3650">
              <a:latin typeface="Arial Narrow"/>
              <a:cs typeface="Arial Narrow"/>
            </a:endParaRPr>
          </a:p>
          <a:p>
            <a:pPr marL="12700" marR="2802890">
              <a:lnSpc>
                <a:spcPct val="203200"/>
              </a:lnSpc>
            </a:pP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6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erler</a:t>
            </a:r>
            <a:r>
              <a:rPr dirty="0" sz="3650" spc="11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evrensel</a:t>
            </a:r>
            <a:r>
              <a:rPr dirty="0" sz="365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nitelik</a:t>
            </a:r>
            <a:r>
              <a:rPr dirty="0" sz="3650" spc="1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-10">
                <a:solidFill>
                  <a:srgbClr val="3E231A"/>
                </a:solidFill>
                <a:latin typeface="Arial Narrow"/>
                <a:cs typeface="Arial Narrow"/>
              </a:rPr>
              <a:t>ta</a:t>
            </a:r>
            <a:r>
              <a:rPr dirty="0" sz="36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650" spc="-10">
                <a:solidFill>
                  <a:srgbClr val="3E231A"/>
                </a:solidFill>
                <a:latin typeface="Arial Narrow"/>
                <a:cs typeface="Arial Narrow"/>
              </a:rPr>
              <a:t>ımaz. </a:t>
            </a:r>
            <a:r>
              <a:rPr dirty="0" sz="3650" spc="140">
                <a:solidFill>
                  <a:srgbClr val="3E231A"/>
                </a:solidFill>
                <a:latin typeface="Arial Narrow"/>
                <a:cs typeface="Arial Narrow"/>
              </a:rPr>
              <a:t>Mutlak</a:t>
            </a:r>
            <a:r>
              <a:rPr dirty="0" sz="36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6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-1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6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650" spc="-1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36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650" spc="-10">
                <a:solidFill>
                  <a:srgbClr val="3E231A"/>
                </a:solidFill>
                <a:latin typeface="Arial Narrow"/>
                <a:cs typeface="Arial Narrow"/>
              </a:rPr>
              <a:t>meyen</a:t>
            </a:r>
            <a:r>
              <a:rPr dirty="0" sz="36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6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erler</a:t>
            </a:r>
            <a:r>
              <a:rPr dirty="0" sz="36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50">
                <a:solidFill>
                  <a:srgbClr val="3E231A"/>
                </a:solidFill>
                <a:latin typeface="Arial Narrow"/>
                <a:cs typeface="Arial Narrow"/>
              </a:rPr>
              <a:t>yoktur.</a:t>
            </a:r>
            <a:endParaRPr sz="3650">
              <a:latin typeface="Arial Narrow"/>
              <a:cs typeface="Arial Narrow"/>
            </a:endParaRPr>
          </a:p>
          <a:p>
            <a:pPr marL="12700" marR="521970">
              <a:lnSpc>
                <a:spcPct val="137000"/>
              </a:lnSpc>
              <a:spcBef>
                <a:spcPts val="2900"/>
              </a:spcBef>
            </a:pP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6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erlerin</a:t>
            </a:r>
            <a:r>
              <a:rPr dirty="0" sz="365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ele</a:t>
            </a:r>
            <a:r>
              <a:rPr dirty="0" sz="36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tirilmesi</a:t>
            </a:r>
            <a:r>
              <a:rPr dirty="0" sz="365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650" spc="1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yeniden</a:t>
            </a:r>
            <a:r>
              <a:rPr dirty="0" sz="365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olu</a:t>
            </a:r>
            <a:r>
              <a:rPr dirty="0" sz="36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turulması</a:t>
            </a:r>
            <a:r>
              <a:rPr dirty="0" sz="3650" spc="1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35">
                <a:solidFill>
                  <a:srgbClr val="3E231A"/>
                </a:solidFill>
                <a:latin typeface="Arial Narrow"/>
                <a:cs typeface="Arial Narrow"/>
              </a:rPr>
              <a:t>söz </a:t>
            </a:r>
            <a:r>
              <a:rPr dirty="0" sz="3650" spc="-10">
                <a:solidFill>
                  <a:srgbClr val="3E231A"/>
                </a:solidFill>
                <a:latin typeface="Arial Narrow"/>
                <a:cs typeface="Arial Narrow"/>
              </a:rPr>
              <a:t>konusudur.</a:t>
            </a:r>
            <a:endParaRPr sz="3650">
              <a:latin typeface="Arial Narrow"/>
              <a:cs typeface="Arial Narrow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851400" y="1087119"/>
            <a:ext cx="3305810" cy="5194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Pragmatist</a:t>
            </a:r>
            <a:r>
              <a:rPr dirty="0" sz="3250" spc="5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-50">
                <a:solidFill>
                  <a:srgbClr val="3E231A"/>
                </a:solidFill>
                <a:latin typeface="Arial Narrow"/>
                <a:cs typeface="Arial Narrow"/>
              </a:rPr>
              <a:t>Felsefenin</a:t>
            </a:r>
            <a:endParaRPr sz="325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8100" y="1838960"/>
            <a:ext cx="10380345" cy="683895"/>
          </a:xfrm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3030220" algn="l"/>
              </a:tabLst>
            </a:pPr>
            <a:r>
              <a:rPr dirty="0" sz="2950"/>
              <a:t>E</a:t>
            </a:r>
            <a:r>
              <a:rPr dirty="0" sz="2950">
                <a:latin typeface="Trebuchet MS"/>
                <a:cs typeface="Trebuchet MS"/>
              </a:rPr>
              <a:t>ğ</a:t>
            </a:r>
            <a:r>
              <a:rPr dirty="0" sz="2950"/>
              <a:t>itimdeki</a:t>
            </a:r>
            <a:r>
              <a:rPr dirty="0" sz="2950" spc="15"/>
              <a:t> </a:t>
            </a:r>
            <a:r>
              <a:rPr dirty="0" sz="2950" spc="-480"/>
              <a:t>Y</a:t>
            </a:r>
            <a:r>
              <a:rPr dirty="0" sz="2950" spc="120"/>
              <a:t>a</a:t>
            </a:r>
            <a:r>
              <a:rPr dirty="0" sz="2950" spc="35"/>
              <a:t>n</a:t>
            </a:r>
            <a:r>
              <a:rPr dirty="0" sz="2950" spc="40"/>
              <a:t>sı</a:t>
            </a:r>
            <a:r>
              <a:rPr dirty="0" sz="2950" spc="5"/>
              <a:t>m</a:t>
            </a:r>
            <a:r>
              <a:rPr dirty="0" sz="2950" spc="40"/>
              <a:t>ası</a:t>
            </a:r>
            <a:r>
              <a:rPr dirty="0" sz="2950"/>
              <a:t>	</a:t>
            </a:r>
            <a:r>
              <a:rPr dirty="0" sz="4300"/>
              <a:t>Progressivism</a:t>
            </a:r>
            <a:r>
              <a:rPr dirty="0" sz="4300" spc="365"/>
              <a:t> </a:t>
            </a:r>
            <a:r>
              <a:rPr dirty="0" sz="4300"/>
              <a:t>(ilericilik,</a:t>
            </a:r>
            <a:r>
              <a:rPr dirty="0" sz="4300" spc="370"/>
              <a:t> </a:t>
            </a:r>
            <a:r>
              <a:rPr dirty="0" sz="4300" spc="-10"/>
              <a:t>ilerlemecilik)</a:t>
            </a:r>
            <a:endParaRPr sz="4300">
              <a:latin typeface="Trebuchet MS"/>
              <a:cs typeface="Trebuchet MS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3478542"/>
            <a:ext cx="205868" cy="175667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5247652"/>
            <a:ext cx="205868" cy="175667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7016762"/>
            <a:ext cx="205868" cy="175667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739900" y="3186633"/>
            <a:ext cx="9879330" cy="49911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48895">
              <a:lnSpc>
                <a:spcPct val="135300"/>
              </a:lnSpc>
              <a:spcBef>
                <a:spcPts val="95"/>
              </a:spcBef>
              <a:tabLst>
                <a:tab pos="6828790" algn="l"/>
              </a:tabLst>
            </a:pPr>
            <a:r>
              <a:rPr dirty="0" sz="3450" spc="50">
                <a:solidFill>
                  <a:srgbClr val="3E231A"/>
                </a:solidFill>
                <a:latin typeface="Arial Narrow"/>
                <a:cs typeface="Arial Narrow"/>
              </a:rPr>
              <a:t>Latince</a:t>
            </a:r>
            <a:r>
              <a:rPr dirty="0" sz="3450" spc="-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>
                <a:solidFill>
                  <a:srgbClr val="3E231A"/>
                </a:solidFill>
                <a:latin typeface="Arial Narrow"/>
                <a:cs typeface="Arial Narrow"/>
              </a:rPr>
              <a:t>progressus</a:t>
            </a:r>
            <a:r>
              <a:rPr dirty="0" sz="34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 spc="-25">
                <a:solidFill>
                  <a:srgbClr val="3E231A"/>
                </a:solidFill>
                <a:latin typeface="Arial Narrow"/>
                <a:cs typeface="Arial Narrow"/>
              </a:rPr>
              <a:t>kelimesinden</a:t>
            </a:r>
            <a:r>
              <a:rPr dirty="0" sz="34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 spc="-10">
                <a:solidFill>
                  <a:srgbClr val="3E231A"/>
                </a:solidFill>
                <a:latin typeface="Arial Narrow"/>
                <a:cs typeface="Arial Narrow"/>
              </a:rPr>
              <a:t>türemi</a:t>
            </a:r>
            <a:r>
              <a:rPr dirty="0" sz="34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450">
                <a:solidFill>
                  <a:srgbClr val="3E231A"/>
                </a:solidFill>
                <a:latin typeface="Trebuchet MS"/>
                <a:cs typeface="Trebuchet MS"/>
              </a:rPr>
              <a:t>	</a:t>
            </a:r>
            <a:r>
              <a:rPr dirty="0" sz="3450" spc="95">
                <a:solidFill>
                  <a:srgbClr val="3E231A"/>
                </a:solidFill>
                <a:latin typeface="Arial Narrow"/>
                <a:cs typeface="Arial Narrow"/>
              </a:rPr>
              <a:t>(ME)</a:t>
            </a:r>
            <a:r>
              <a:rPr dirty="0" sz="3450" spc="20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>
                <a:solidFill>
                  <a:srgbClr val="3E231A"/>
                </a:solidFill>
                <a:latin typeface="Arial Narrow"/>
                <a:cs typeface="Arial Narrow"/>
              </a:rPr>
              <a:t>orta</a:t>
            </a:r>
            <a:r>
              <a:rPr dirty="0" sz="3450" spc="2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 spc="-3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3450" spc="-30">
                <a:solidFill>
                  <a:srgbClr val="3E231A"/>
                </a:solidFill>
                <a:latin typeface="Arial Narrow"/>
                <a:cs typeface="Arial Narrow"/>
              </a:rPr>
              <a:t>ngilizce </a:t>
            </a:r>
            <a:r>
              <a:rPr dirty="0" sz="3450">
                <a:solidFill>
                  <a:srgbClr val="3E231A"/>
                </a:solidFill>
                <a:latin typeface="Arial Narrow"/>
                <a:cs typeface="Arial Narrow"/>
              </a:rPr>
              <a:t>progresse</a:t>
            </a:r>
            <a:r>
              <a:rPr dirty="0" sz="3450" spc="-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 spc="-25">
                <a:solidFill>
                  <a:srgbClr val="3E231A"/>
                </a:solidFill>
                <a:latin typeface="Arial Narrow"/>
                <a:cs typeface="Arial Narrow"/>
              </a:rPr>
              <a:t>kelimesinden</a:t>
            </a:r>
            <a:r>
              <a:rPr dirty="0" sz="34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 spc="-20">
                <a:solidFill>
                  <a:srgbClr val="3E231A"/>
                </a:solidFill>
                <a:latin typeface="Arial Narrow"/>
                <a:cs typeface="Arial Narrow"/>
              </a:rPr>
              <a:t>gelen</a:t>
            </a:r>
            <a:r>
              <a:rPr dirty="0" sz="3450" spc="-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 spc="6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34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 spc="-10">
                <a:solidFill>
                  <a:srgbClr val="3E231A"/>
                </a:solidFill>
                <a:latin typeface="Arial Narrow"/>
                <a:cs typeface="Arial Narrow"/>
              </a:rPr>
              <a:t>kelime</a:t>
            </a:r>
            <a:endParaRPr sz="3450">
              <a:latin typeface="Arial Narrow"/>
              <a:cs typeface="Arial Narrow"/>
            </a:endParaRPr>
          </a:p>
          <a:p>
            <a:pPr marL="12700" marR="1119505">
              <a:lnSpc>
                <a:spcPct val="135300"/>
              </a:lnSpc>
              <a:spcBef>
                <a:spcPts val="2800"/>
              </a:spcBef>
            </a:pPr>
            <a:r>
              <a:rPr dirty="0" sz="3450">
                <a:solidFill>
                  <a:srgbClr val="3E231A"/>
                </a:solidFill>
                <a:latin typeface="Arial Narrow"/>
                <a:cs typeface="Arial Narrow"/>
              </a:rPr>
              <a:t>Anlamı;</a:t>
            </a:r>
            <a:r>
              <a:rPr dirty="0" sz="34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>
                <a:solidFill>
                  <a:srgbClr val="3E231A"/>
                </a:solidFill>
                <a:latin typeface="Arial Narrow"/>
                <a:cs typeface="Arial Narrow"/>
              </a:rPr>
              <a:t>seyahat</a:t>
            </a:r>
            <a:r>
              <a:rPr dirty="0" sz="34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>
                <a:solidFill>
                  <a:srgbClr val="3E231A"/>
                </a:solidFill>
                <a:latin typeface="Arial Narrow"/>
                <a:cs typeface="Arial Narrow"/>
              </a:rPr>
              <a:t>etmek,</a:t>
            </a:r>
            <a:r>
              <a:rPr dirty="0" sz="34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>
                <a:solidFill>
                  <a:srgbClr val="3E231A"/>
                </a:solidFill>
                <a:latin typeface="Arial Narrow"/>
                <a:cs typeface="Arial Narrow"/>
              </a:rPr>
              <a:t>kraliyette</a:t>
            </a:r>
            <a:r>
              <a:rPr dirty="0" sz="34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 spc="-10">
                <a:solidFill>
                  <a:srgbClr val="3E231A"/>
                </a:solidFill>
                <a:latin typeface="Arial Narrow"/>
                <a:cs typeface="Arial Narrow"/>
              </a:rPr>
              <a:t>ilerlemek,</a:t>
            </a:r>
            <a:r>
              <a:rPr dirty="0" sz="34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>
                <a:solidFill>
                  <a:srgbClr val="3E231A"/>
                </a:solidFill>
                <a:latin typeface="Arial Narrow"/>
                <a:cs typeface="Arial Narrow"/>
              </a:rPr>
              <a:t>ileri</a:t>
            </a:r>
            <a:r>
              <a:rPr dirty="0" sz="34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 spc="-1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34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450" spc="-10">
                <a:solidFill>
                  <a:srgbClr val="3E231A"/>
                </a:solidFill>
                <a:latin typeface="Arial Narrow"/>
                <a:cs typeface="Arial Narrow"/>
              </a:rPr>
              <a:t>ru </a:t>
            </a:r>
            <a:r>
              <a:rPr dirty="0" sz="3450">
                <a:solidFill>
                  <a:srgbClr val="3E231A"/>
                </a:solidFill>
                <a:latin typeface="Arial Narrow"/>
                <a:cs typeface="Arial Narrow"/>
              </a:rPr>
              <a:t>hareket</a:t>
            </a:r>
            <a:r>
              <a:rPr dirty="0" sz="34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>
                <a:solidFill>
                  <a:srgbClr val="3E231A"/>
                </a:solidFill>
                <a:latin typeface="Arial Narrow"/>
                <a:cs typeface="Arial Narrow"/>
              </a:rPr>
              <a:t>etmek</a:t>
            </a:r>
            <a:r>
              <a:rPr dirty="0" sz="34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 spc="-35">
                <a:solidFill>
                  <a:srgbClr val="3E231A"/>
                </a:solidFill>
                <a:latin typeface="Arial Narrow"/>
                <a:cs typeface="Arial Narrow"/>
              </a:rPr>
              <a:t>anlamılarında</a:t>
            </a:r>
            <a:r>
              <a:rPr dirty="0" sz="34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 spc="6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345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 spc="-10">
                <a:solidFill>
                  <a:srgbClr val="3E231A"/>
                </a:solidFill>
                <a:latin typeface="Arial Narrow"/>
                <a:cs typeface="Arial Narrow"/>
              </a:rPr>
              <a:t>kelime</a:t>
            </a:r>
            <a:endParaRPr sz="3450">
              <a:latin typeface="Arial Narrow"/>
              <a:cs typeface="Arial Narrow"/>
            </a:endParaRPr>
          </a:p>
          <a:p>
            <a:pPr marL="12700" marR="5080">
              <a:lnSpc>
                <a:spcPct val="135300"/>
              </a:lnSpc>
              <a:spcBef>
                <a:spcPts val="2700"/>
              </a:spcBef>
            </a:pPr>
            <a:r>
              <a:rPr dirty="0" sz="3450">
                <a:solidFill>
                  <a:srgbClr val="3E231A"/>
                </a:solidFill>
                <a:latin typeface="Arial Narrow"/>
                <a:cs typeface="Arial Narrow"/>
              </a:rPr>
              <a:t>Bunlardan</a:t>
            </a:r>
            <a:r>
              <a:rPr dirty="0" sz="34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>
                <a:solidFill>
                  <a:srgbClr val="3E231A"/>
                </a:solidFill>
                <a:latin typeface="Arial Narrow"/>
                <a:cs typeface="Arial Narrow"/>
              </a:rPr>
              <a:t>da</a:t>
            </a:r>
            <a:r>
              <a:rPr dirty="0" sz="34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 spc="-40">
                <a:solidFill>
                  <a:srgbClr val="3E231A"/>
                </a:solidFill>
                <a:latin typeface="Arial Narrow"/>
                <a:cs typeface="Arial Narrow"/>
              </a:rPr>
              <a:t>anla</a:t>
            </a:r>
            <a:r>
              <a:rPr dirty="0" sz="3450" spc="-4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450" spc="-40">
                <a:solidFill>
                  <a:srgbClr val="3E231A"/>
                </a:solidFill>
                <a:latin typeface="Arial Narrow"/>
                <a:cs typeface="Arial Narrow"/>
              </a:rPr>
              <a:t>ılaca</a:t>
            </a:r>
            <a:r>
              <a:rPr dirty="0" sz="3450" spc="-4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450" spc="-4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34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 spc="-20">
                <a:solidFill>
                  <a:srgbClr val="3E231A"/>
                </a:solidFill>
                <a:latin typeface="Arial Narrow"/>
                <a:cs typeface="Arial Narrow"/>
              </a:rPr>
              <a:t>üzere</a:t>
            </a:r>
            <a:r>
              <a:rPr dirty="0" sz="34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>
                <a:solidFill>
                  <a:srgbClr val="3E231A"/>
                </a:solidFill>
                <a:latin typeface="Arial Narrow"/>
                <a:cs typeface="Arial Narrow"/>
              </a:rPr>
              <a:t>progressivism</a:t>
            </a:r>
            <a:r>
              <a:rPr dirty="0" sz="34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>
                <a:solidFill>
                  <a:srgbClr val="3E231A"/>
                </a:solidFill>
                <a:latin typeface="Arial Narrow"/>
                <a:cs typeface="Arial Narrow"/>
              </a:rPr>
              <a:t>daima</a:t>
            </a:r>
            <a:r>
              <a:rPr dirty="0" sz="34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 spc="-10">
                <a:solidFill>
                  <a:srgbClr val="3E231A"/>
                </a:solidFill>
                <a:latin typeface="Arial Narrow"/>
                <a:cs typeface="Arial Narrow"/>
              </a:rPr>
              <a:t>hareket </a:t>
            </a:r>
            <a:r>
              <a:rPr dirty="0" sz="3450">
                <a:solidFill>
                  <a:srgbClr val="3E231A"/>
                </a:solidFill>
                <a:latin typeface="Arial Narrow"/>
                <a:cs typeface="Arial Narrow"/>
              </a:rPr>
              <a:t>eden,</a:t>
            </a:r>
            <a:r>
              <a:rPr dirty="0" sz="3450" spc="-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 spc="-10">
                <a:solidFill>
                  <a:srgbClr val="3E231A"/>
                </a:solidFill>
                <a:latin typeface="Arial Narrow"/>
                <a:cs typeface="Arial Narrow"/>
              </a:rPr>
              <a:t>ilerleyen</a:t>
            </a:r>
            <a:r>
              <a:rPr dirty="0" sz="3450" spc="-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450" spc="-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 spc="-1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4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450" spc="-1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34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450" spc="-10">
                <a:solidFill>
                  <a:srgbClr val="3E231A"/>
                </a:solidFill>
                <a:latin typeface="Arial Narrow"/>
                <a:cs typeface="Arial Narrow"/>
              </a:rPr>
              <a:t>en</a:t>
            </a:r>
            <a:r>
              <a:rPr dirty="0" sz="3450" spc="-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>
                <a:solidFill>
                  <a:srgbClr val="3E231A"/>
                </a:solidFill>
                <a:latin typeface="Arial Narrow"/>
                <a:cs typeface="Arial Narrow"/>
              </a:rPr>
              <a:t>anlamlarında</a:t>
            </a:r>
            <a:r>
              <a:rPr dirty="0" sz="3450" spc="-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 spc="6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3450" spc="-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>
                <a:solidFill>
                  <a:srgbClr val="3E231A"/>
                </a:solidFill>
                <a:latin typeface="Arial Narrow"/>
                <a:cs typeface="Arial Narrow"/>
              </a:rPr>
              <a:t>felsefî</a:t>
            </a:r>
            <a:r>
              <a:rPr dirty="0" sz="3450" spc="-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450" spc="55">
                <a:solidFill>
                  <a:srgbClr val="3E231A"/>
                </a:solidFill>
                <a:latin typeface="Arial Narrow"/>
                <a:cs typeface="Arial Narrow"/>
              </a:rPr>
              <a:t>doktrin</a:t>
            </a:r>
            <a:endParaRPr sz="3450">
              <a:latin typeface="Arial Narrow"/>
              <a:cs typeface="Arial Narrow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156200" y="921258"/>
            <a:ext cx="2704465" cy="42925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Pragmatist</a:t>
            </a:r>
            <a:r>
              <a:rPr dirty="0" sz="2650" spc="4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40">
                <a:solidFill>
                  <a:srgbClr val="3E231A"/>
                </a:solidFill>
                <a:latin typeface="Arial Narrow"/>
                <a:cs typeface="Arial Narrow"/>
              </a:rPr>
              <a:t>Felsefenin</a:t>
            </a:r>
            <a:endParaRPr sz="265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60600" y="1533144"/>
            <a:ext cx="8481695" cy="56324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00"/>
              <a:t>E</a:t>
            </a:r>
            <a:r>
              <a:rPr dirty="0" sz="2400">
                <a:latin typeface="Trebuchet MS"/>
                <a:cs typeface="Trebuchet MS"/>
              </a:rPr>
              <a:t>ğ</a:t>
            </a:r>
            <a:r>
              <a:rPr dirty="0" sz="2400"/>
              <a:t>itimdeki</a:t>
            </a:r>
            <a:r>
              <a:rPr dirty="0" sz="2400" spc="100"/>
              <a:t> </a:t>
            </a:r>
            <a:r>
              <a:rPr dirty="0" sz="2400" spc="-55"/>
              <a:t>Yansıması</a:t>
            </a:r>
            <a:r>
              <a:rPr dirty="0" sz="2400" spc="400"/>
              <a:t> </a:t>
            </a:r>
            <a:r>
              <a:rPr dirty="0" sz="3500"/>
              <a:t>Progressivism</a:t>
            </a:r>
            <a:r>
              <a:rPr dirty="0" sz="3500" spc="155"/>
              <a:t> </a:t>
            </a:r>
            <a:r>
              <a:rPr dirty="0" sz="3500"/>
              <a:t>(ilericilik,</a:t>
            </a:r>
            <a:r>
              <a:rPr dirty="0" sz="3500" spc="155"/>
              <a:t> </a:t>
            </a:r>
            <a:r>
              <a:rPr dirty="0" sz="3500" spc="-10"/>
              <a:t>ilerlemecilik)</a:t>
            </a:r>
            <a:endParaRPr sz="3500">
              <a:latin typeface="Trebuchet MS"/>
              <a:cs typeface="Trebuchet MS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4186" y="2644810"/>
            <a:ext cx="183244" cy="156363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4186" y="3575720"/>
            <a:ext cx="183244" cy="156363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4186" y="5459130"/>
            <a:ext cx="183244" cy="156363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4186" y="6390040"/>
            <a:ext cx="183244" cy="156363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4186" y="7943250"/>
            <a:ext cx="183244" cy="156363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1320800" y="2555494"/>
            <a:ext cx="10751185" cy="64128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Gerçek</a:t>
            </a:r>
            <a:r>
              <a:rPr dirty="0" sz="30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05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ahlakî</a:t>
            </a:r>
            <a:r>
              <a:rPr dirty="0" sz="305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0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erler</a:t>
            </a:r>
            <a:r>
              <a:rPr dirty="0" sz="305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izafîdir</a:t>
            </a:r>
            <a:r>
              <a:rPr dirty="0" sz="305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05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55">
                <a:solidFill>
                  <a:srgbClr val="3E231A"/>
                </a:solidFill>
                <a:latin typeface="Arial Narrow"/>
                <a:cs typeface="Arial Narrow"/>
              </a:rPr>
              <a:t>devamlı</a:t>
            </a:r>
            <a:r>
              <a:rPr dirty="0" sz="305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0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30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ir.</a:t>
            </a:r>
            <a:endParaRPr sz="30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3640"/>
              </a:spcBef>
            </a:pPr>
            <a:r>
              <a:rPr dirty="0" sz="3050" spc="70">
                <a:solidFill>
                  <a:srgbClr val="3E231A"/>
                </a:solidFill>
                <a:latin typeface="Arial Narrow"/>
                <a:cs typeface="Arial Narrow"/>
              </a:rPr>
              <a:t>Okul</a:t>
            </a:r>
            <a:r>
              <a:rPr dirty="0" sz="30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ö</a:t>
            </a:r>
            <a:r>
              <a:rPr dirty="0" sz="30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renciyi</a:t>
            </a:r>
            <a:r>
              <a:rPr dirty="0" sz="30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hayata</a:t>
            </a:r>
            <a:r>
              <a:rPr dirty="0" sz="30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hazırlayan</a:t>
            </a:r>
            <a:r>
              <a:rPr dirty="0" sz="30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2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050" spc="-2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50" spc="-20">
                <a:solidFill>
                  <a:srgbClr val="3E231A"/>
                </a:solidFill>
                <a:latin typeface="Arial Narrow"/>
                <a:cs typeface="Arial Narrow"/>
              </a:rPr>
              <a:t>il</a:t>
            </a:r>
            <a:r>
              <a:rPr dirty="0" sz="30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bizzat</a:t>
            </a:r>
            <a:r>
              <a:rPr dirty="0" sz="30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hayatın</a:t>
            </a:r>
            <a:r>
              <a:rPr dirty="0" sz="30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kendisi</a:t>
            </a:r>
            <a:r>
              <a:rPr dirty="0" sz="30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55">
                <a:solidFill>
                  <a:srgbClr val="3E231A"/>
                </a:solidFill>
                <a:latin typeface="Arial Narrow"/>
                <a:cs typeface="Arial Narrow"/>
              </a:rPr>
              <a:t>olmalıdır.</a:t>
            </a:r>
            <a:r>
              <a:rPr dirty="0" sz="30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25">
                <a:solidFill>
                  <a:srgbClr val="3E231A"/>
                </a:solidFill>
                <a:latin typeface="Arial Narrow"/>
                <a:cs typeface="Arial Narrow"/>
              </a:rPr>
              <a:t>(</a:t>
            </a:r>
            <a:r>
              <a:rPr dirty="0" sz="1600" spc="-25">
                <a:solidFill>
                  <a:srgbClr val="3E231A"/>
                </a:solidFill>
                <a:latin typeface="Arial Narrow"/>
                <a:cs typeface="Arial Narrow"/>
              </a:rPr>
              <a:t>Bu</a:t>
            </a:r>
            <a:endParaRPr sz="16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maddeden</a:t>
            </a:r>
            <a:r>
              <a:rPr dirty="0" sz="16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ayrı</a:t>
            </a:r>
            <a:r>
              <a:rPr dirty="0" sz="16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16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16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ünmek</a:t>
            </a:r>
            <a:r>
              <a:rPr dirty="0" sz="16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artı</a:t>
            </a:r>
            <a:r>
              <a:rPr dirty="0" sz="16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16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unu</a:t>
            </a:r>
            <a:r>
              <a:rPr dirty="0" sz="16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da</a:t>
            </a:r>
            <a:r>
              <a:rPr dirty="0" sz="16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bilmek</a:t>
            </a:r>
            <a:r>
              <a:rPr dirty="0" sz="16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gerekir</a:t>
            </a:r>
            <a:r>
              <a:rPr dirty="0" sz="16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 spc="50">
                <a:solidFill>
                  <a:srgbClr val="3E231A"/>
                </a:solidFill>
                <a:latin typeface="Arial Narrow"/>
                <a:cs typeface="Arial Narrow"/>
              </a:rPr>
              <a:t>ki</a:t>
            </a:r>
            <a:r>
              <a:rPr dirty="0" sz="16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toplumda</a:t>
            </a:r>
            <a:r>
              <a:rPr dirty="0" sz="16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var</a:t>
            </a:r>
            <a:r>
              <a:rPr dirty="0" sz="16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olan</a:t>
            </a:r>
            <a:r>
              <a:rPr dirty="0" sz="16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 spc="-10">
                <a:solidFill>
                  <a:srgbClr val="3E231A"/>
                </a:solidFill>
                <a:latin typeface="Arial Narrow"/>
                <a:cs typeface="Arial Narrow"/>
              </a:rPr>
              <a:t>olumlu</a:t>
            </a:r>
            <a:r>
              <a:rPr dirty="0" sz="16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 spc="-10">
                <a:solidFill>
                  <a:srgbClr val="3E231A"/>
                </a:solidFill>
                <a:latin typeface="Arial Narrow"/>
                <a:cs typeface="Arial Narrow"/>
              </a:rPr>
              <a:t>hususların</a:t>
            </a:r>
            <a:r>
              <a:rPr dirty="0" sz="16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hepsi</a:t>
            </a:r>
            <a:r>
              <a:rPr dirty="0" sz="16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okulda</a:t>
            </a:r>
            <a:r>
              <a:rPr dirty="0" sz="16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 spc="-30">
                <a:solidFill>
                  <a:srgbClr val="3E231A"/>
                </a:solidFill>
                <a:latin typeface="Arial Narrow"/>
                <a:cs typeface="Arial Narrow"/>
              </a:rPr>
              <a:t>olamalıdır.</a:t>
            </a:r>
            <a:r>
              <a:rPr dirty="0" sz="16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Mesela</a:t>
            </a:r>
            <a:r>
              <a:rPr dirty="0" sz="1600" spc="60">
                <a:solidFill>
                  <a:srgbClr val="3E231A"/>
                </a:solidFill>
                <a:latin typeface="Arial Narrow"/>
                <a:cs typeface="Arial Narrow"/>
              </a:rPr>
              <a:t> fakir-</a:t>
            </a:r>
            <a:endParaRPr sz="16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zengin,</a:t>
            </a:r>
            <a:r>
              <a:rPr dirty="0" sz="1600" spc="1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anormal-</a:t>
            </a:r>
            <a:r>
              <a:rPr dirty="0" sz="1600" spc="1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>
                <a:solidFill>
                  <a:srgbClr val="3E231A"/>
                </a:solidFill>
                <a:latin typeface="Arial Narrow"/>
                <a:cs typeface="Arial Narrow"/>
              </a:rPr>
              <a:t>normal-paranormal</a:t>
            </a:r>
            <a:r>
              <a:rPr dirty="0" sz="1600" spc="1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00" spc="-25">
                <a:solidFill>
                  <a:srgbClr val="3E231A"/>
                </a:solidFill>
                <a:latin typeface="Arial Narrow"/>
                <a:cs typeface="Arial Narrow"/>
              </a:rPr>
              <a:t>vs</a:t>
            </a:r>
            <a:r>
              <a:rPr dirty="0" sz="3050" spc="-25">
                <a:solidFill>
                  <a:srgbClr val="3E231A"/>
                </a:solidFill>
                <a:latin typeface="Arial Narrow"/>
                <a:cs typeface="Arial Narrow"/>
              </a:rPr>
              <a:t>)</a:t>
            </a:r>
            <a:endParaRPr sz="30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3740"/>
              </a:spcBef>
            </a:pP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30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itim</a:t>
            </a:r>
            <a:r>
              <a:rPr dirty="0" sz="30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müfredatı</a:t>
            </a:r>
            <a:r>
              <a:rPr dirty="0" sz="30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0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okul</a:t>
            </a:r>
            <a:r>
              <a:rPr dirty="0" sz="30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ortamı</a:t>
            </a:r>
            <a:r>
              <a:rPr dirty="0" sz="30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ö</a:t>
            </a:r>
            <a:r>
              <a:rPr dirty="0" sz="30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rencinin</a:t>
            </a:r>
            <a:r>
              <a:rPr dirty="0" sz="30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ihtiyacına</a:t>
            </a:r>
            <a:r>
              <a:rPr dirty="0" sz="30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göre</a:t>
            </a:r>
            <a:r>
              <a:rPr dirty="0" sz="30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düzenlenmelidir.</a:t>
            </a:r>
            <a:endParaRPr sz="3050">
              <a:latin typeface="Arial Narrow"/>
              <a:cs typeface="Arial Narrow"/>
            </a:endParaRPr>
          </a:p>
          <a:p>
            <a:pPr marL="12700" marR="5080">
              <a:lnSpc>
                <a:spcPct val="133900"/>
              </a:lnSpc>
              <a:spcBef>
                <a:spcPts val="2400"/>
              </a:spcBef>
            </a:pP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30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itim her</a:t>
            </a:r>
            <a:r>
              <a:rPr dirty="0" sz="3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yönü</a:t>
            </a:r>
            <a:r>
              <a:rPr dirty="0" sz="30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3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daima</a:t>
            </a:r>
            <a:r>
              <a:rPr dirty="0" sz="3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gözden</a:t>
            </a:r>
            <a:r>
              <a:rPr dirty="0" sz="30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geçirilmeli,</a:t>
            </a:r>
            <a:r>
              <a:rPr dirty="0" sz="30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0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30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en</a:t>
            </a:r>
            <a:r>
              <a:rPr dirty="0" sz="3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55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50" spc="55">
                <a:solidFill>
                  <a:srgbClr val="3E231A"/>
                </a:solidFill>
                <a:latin typeface="Arial Narrow"/>
                <a:cs typeface="Arial Narrow"/>
              </a:rPr>
              <a:t>artlara</a:t>
            </a:r>
            <a:r>
              <a:rPr dirty="0" sz="30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göre</a:t>
            </a:r>
            <a:r>
              <a:rPr dirty="0" sz="30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yeniden düzenlenmelidir.</a:t>
            </a:r>
            <a:endParaRPr sz="3050">
              <a:latin typeface="Arial Narrow"/>
              <a:cs typeface="Arial Narrow"/>
            </a:endParaRPr>
          </a:p>
          <a:p>
            <a:pPr marL="12700" marR="1696085">
              <a:lnSpc>
                <a:spcPct val="133900"/>
              </a:lnSpc>
              <a:spcBef>
                <a:spcPts val="2400"/>
              </a:spcBef>
            </a:pP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Bilgi</a:t>
            </a:r>
            <a:r>
              <a:rPr dirty="0" sz="30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kullanılmak</a:t>
            </a:r>
            <a:r>
              <a:rPr dirty="0" sz="30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için</a:t>
            </a:r>
            <a:r>
              <a:rPr dirty="0" sz="30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oldu</a:t>
            </a:r>
            <a:r>
              <a:rPr dirty="0" sz="30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undan</a:t>
            </a:r>
            <a:r>
              <a:rPr dirty="0" sz="30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bütün</a:t>
            </a:r>
            <a:r>
              <a:rPr dirty="0" sz="30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>
                <a:solidFill>
                  <a:srgbClr val="3E231A"/>
                </a:solidFill>
                <a:latin typeface="Arial Narrow"/>
                <a:cs typeface="Arial Narrow"/>
              </a:rPr>
              <a:t>bilgiler</a:t>
            </a:r>
            <a:r>
              <a:rPr dirty="0" sz="30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problem</a:t>
            </a:r>
            <a:r>
              <a:rPr dirty="0" sz="30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çözerek ö</a:t>
            </a:r>
            <a:r>
              <a:rPr dirty="0" sz="30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50" spc="-10">
                <a:solidFill>
                  <a:srgbClr val="3E231A"/>
                </a:solidFill>
                <a:latin typeface="Arial Narrow"/>
                <a:cs typeface="Arial Narrow"/>
              </a:rPr>
              <a:t>retilmelidir.</a:t>
            </a:r>
            <a:endParaRPr sz="3050">
              <a:latin typeface="Arial Narrow"/>
              <a:cs typeface="Arial Narrow"/>
            </a:endParaRPr>
          </a:p>
        </p:txBody>
      </p:sp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851400" y="1087119"/>
            <a:ext cx="3305810" cy="5194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3250">
                <a:solidFill>
                  <a:srgbClr val="3E231A"/>
                </a:solidFill>
                <a:latin typeface="Arial Narrow"/>
                <a:cs typeface="Arial Narrow"/>
              </a:rPr>
              <a:t>Pragmatist</a:t>
            </a:r>
            <a:r>
              <a:rPr dirty="0" sz="3250" spc="5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250" spc="-50">
                <a:solidFill>
                  <a:srgbClr val="3E231A"/>
                </a:solidFill>
                <a:latin typeface="Arial Narrow"/>
                <a:cs typeface="Arial Narrow"/>
              </a:rPr>
              <a:t>Felsefenin</a:t>
            </a:r>
            <a:endParaRPr sz="325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8100" y="1838960"/>
            <a:ext cx="10380345" cy="683895"/>
          </a:xfrm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3030220" algn="l"/>
              </a:tabLst>
            </a:pPr>
            <a:r>
              <a:rPr dirty="0" sz="2950"/>
              <a:t>E</a:t>
            </a:r>
            <a:r>
              <a:rPr dirty="0" sz="2950">
                <a:latin typeface="Trebuchet MS"/>
                <a:cs typeface="Trebuchet MS"/>
              </a:rPr>
              <a:t>ğ</a:t>
            </a:r>
            <a:r>
              <a:rPr dirty="0" sz="2950"/>
              <a:t>itimdeki</a:t>
            </a:r>
            <a:r>
              <a:rPr dirty="0" sz="2950" spc="15"/>
              <a:t> </a:t>
            </a:r>
            <a:r>
              <a:rPr dirty="0" sz="2950" spc="-480"/>
              <a:t>Y</a:t>
            </a:r>
            <a:r>
              <a:rPr dirty="0" sz="2950" spc="120"/>
              <a:t>a</a:t>
            </a:r>
            <a:r>
              <a:rPr dirty="0" sz="2950" spc="35"/>
              <a:t>n</a:t>
            </a:r>
            <a:r>
              <a:rPr dirty="0" sz="2950" spc="40"/>
              <a:t>sı</a:t>
            </a:r>
            <a:r>
              <a:rPr dirty="0" sz="2950" spc="5"/>
              <a:t>m</a:t>
            </a:r>
            <a:r>
              <a:rPr dirty="0" sz="2950" spc="40"/>
              <a:t>ası</a:t>
            </a:r>
            <a:r>
              <a:rPr dirty="0" sz="2950"/>
              <a:t>	</a:t>
            </a:r>
            <a:r>
              <a:rPr dirty="0" sz="4300"/>
              <a:t>Progressivism</a:t>
            </a:r>
            <a:r>
              <a:rPr dirty="0" sz="4300" spc="365"/>
              <a:t> </a:t>
            </a:r>
            <a:r>
              <a:rPr dirty="0" sz="4300"/>
              <a:t>(ilericilik,</a:t>
            </a:r>
            <a:r>
              <a:rPr dirty="0" sz="4300" spc="370"/>
              <a:t> </a:t>
            </a:r>
            <a:r>
              <a:rPr dirty="0" sz="4300" spc="-10"/>
              <a:t>ilerlemecilik)</a:t>
            </a:r>
            <a:endParaRPr sz="4300">
              <a:latin typeface="Trebuchet MS"/>
              <a:cs typeface="Trebuchet MS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0021" y="3459327"/>
            <a:ext cx="226228" cy="193041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0021" y="6204877"/>
            <a:ext cx="226228" cy="193041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0021" y="7891627"/>
            <a:ext cx="226228" cy="193041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371600" y="3131820"/>
            <a:ext cx="10586085" cy="52451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36000"/>
              </a:lnSpc>
              <a:spcBef>
                <a:spcPts val="95"/>
              </a:spcBef>
            </a:pP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Ö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retmenin</a:t>
            </a:r>
            <a:r>
              <a:rPr dirty="0" sz="380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görevi</a:t>
            </a:r>
            <a:r>
              <a:rPr dirty="0" sz="38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ö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renciyi</a:t>
            </a:r>
            <a:r>
              <a:rPr dirty="0" sz="38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yönlendirmek</a:t>
            </a:r>
            <a:r>
              <a:rPr dirty="0" sz="38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5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800" spc="-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 spc="-50">
                <a:solidFill>
                  <a:srgbClr val="3E231A"/>
                </a:solidFill>
                <a:latin typeface="Arial Narrow"/>
                <a:cs typeface="Arial Narrow"/>
              </a:rPr>
              <a:t>il,</a:t>
            </a:r>
            <a:r>
              <a:rPr dirty="0" sz="380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ö</a:t>
            </a:r>
            <a:r>
              <a:rPr dirty="0" sz="380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rencinin </a:t>
            </a:r>
            <a:r>
              <a:rPr dirty="0" sz="3800" spc="-35">
                <a:solidFill>
                  <a:srgbClr val="3E231A"/>
                </a:solidFill>
                <a:latin typeface="Arial Narrow"/>
                <a:cs typeface="Arial Narrow"/>
              </a:rPr>
              <a:t>planlarını</a:t>
            </a:r>
            <a:r>
              <a:rPr dirty="0" sz="380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uygulayabilmesi</a:t>
            </a:r>
            <a:r>
              <a:rPr dirty="0" sz="38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için</a:t>
            </a:r>
            <a:r>
              <a:rPr dirty="0" sz="380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rehberlik</a:t>
            </a:r>
            <a:r>
              <a:rPr dirty="0" sz="38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danı</a:t>
            </a:r>
            <a:r>
              <a:rPr dirty="0" sz="38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manlık yapmalıdır.</a:t>
            </a:r>
            <a:endParaRPr sz="3800">
              <a:latin typeface="Arial Narrow"/>
              <a:cs typeface="Arial Narrow"/>
            </a:endParaRPr>
          </a:p>
          <a:p>
            <a:pPr marL="12700" marR="728980">
              <a:lnSpc>
                <a:spcPct val="126099"/>
              </a:lnSpc>
              <a:spcBef>
                <a:spcPts val="3420"/>
              </a:spcBef>
            </a:pP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itimde</a:t>
            </a:r>
            <a:r>
              <a:rPr dirty="0" sz="38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tenkide</a:t>
            </a:r>
            <a:r>
              <a:rPr dirty="0" sz="380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00">
                <a:solidFill>
                  <a:srgbClr val="3E231A"/>
                </a:solidFill>
                <a:latin typeface="Arial Narrow"/>
                <a:cs typeface="Arial Narrow"/>
              </a:rPr>
              <a:t>(Ele</a:t>
            </a:r>
            <a:r>
              <a:rPr dirty="0" sz="25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500">
                <a:solidFill>
                  <a:srgbClr val="3E231A"/>
                </a:solidFill>
                <a:latin typeface="Arial Narrow"/>
                <a:cs typeface="Arial Narrow"/>
              </a:rPr>
              <a:t>tiriye)</a:t>
            </a:r>
            <a:r>
              <a:rPr dirty="0" sz="25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900" spc="-10">
                <a:solidFill>
                  <a:srgbClr val="3E231A"/>
                </a:solidFill>
                <a:latin typeface="Arial Narrow"/>
                <a:cs typeface="Arial Narrow"/>
              </a:rPr>
              <a:t>önem</a:t>
            </a:r>
            <a:r>
              <a:rPr dirty="0" sz="390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900" spc="-35">
                <a:solidFill>
                  <a:srgbClr val="3E231A"/>
                </a:solidFill>
                <a:latin typeface="Arial Narrow"/>
                <a:cs typeface="Arial Narrow"/>
              </a:rPr>
              <a:t>verilmelidir.</a:t>
            </a:r>
            <a:r>
              <a:rPr dirty="0" sz="3900" spc="-2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00" spc="-20">
                <a:solidFill>
                  <a:srgbClr val="3E231A"/>
                </a:solidFill>
                <a:latin typeface="Arial Narrow"/>
                <a:cs typeface="Arial Narrow"/>
              </a:rPr>
              <a:t>(Tenkide</a:t>
            </a:r>
            <a:r>
              <a:rPr dirty="0" sz="25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00" spc="-10">
                <a:solidFill>
                  <a:srgbClr val="3E231A"/>
                </a:solidFill>
                <a:latin typeface="Arial Narrow"/>
                <a:cs typeface="Arial Narrow"/>
              </a:rPr>
              <a:t>tahammül </a:t>
            </a:r>
            <a:r>
              <a:rPr dirty="0" sz="2500" spc="-30">
                <a:solidFill>
                  <a:srgbClr val="3E231A"/>
                </a:solidFill>
                <a:latin typeface="Arial Narrow"/>
                <a:cs typeface="Arial Narrow"/>
              </a:rPr>
              <a:t>edemeyen</a:t>
            </a:r>
            <a:r>
              <a:rPr dirty="0" sz="250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00" spc="55">
                <a:solidFill>
                  <a:srgbClr val="3E231A"/>
                </a:solidFill>
                <a:latin typeface="Arial Narrow"/>
                <a:cs typeface="Arial Narrow"/>
              </a:rPr>
              <a:t>terakki</a:t>
            </a:r>
            <a:r>
              <a:rPr dirty="0" sz="250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00" spc="-10">
                <a:solidFill>
                  <a:srgbClr val="3E231A"/>
                </a:solidFill>
                <a:latin typeface="Arial Narrow"/>
                <a:cs typeface="Arial Narrow"/>
              </a:rPr>
              <a:t>edemez)</a:t>
            </a:r>
            <a:endParaRPr sz="25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8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</a:pPr>
            <a:r>
              <a:rPr dirty="0" sz="3800" spc="75">
                <a:solidFill>
                  <a:srgbClr val="3E231A"/>
                </a:solidFill>
                <a:latin typeface="Arial Narrow"/>
                <a:cs typeface="Arial Narrow"/>
              </a:rPr>
              <a:t>Okul</a:t>
            </a:r>
            <a:r>
              <a:rPr dirty="0" sz="3800" spc="1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demokratik</a:t>
            </a:r>
            <a:r>
              <a:rPr dirty="0" sz="380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6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 spc="60">
                <a:solidFill>
                  <a:srgbClr val="3E231A"/>
                </a:solidFill>
                <a:latin typeface="Arial Narrow"/>
                <a:cs typeface="Arial Narrow"/>
              </a:rPr>
              <a:t>artlara</a:t>
            </a:r>
            <a:r>
              <a:rPr dirty="0" sz="380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80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kurallara</a:t>
            </a:r>
            <a:r>
              <a:rPr dirty="0" sz="3800" spc="1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göre</a:t>
            </a:r>
            <a:r>
              <a:rPr dirty="0" sz="380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38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letilmelidir</a:t>
            </a:r>
            <a:endParaRPr sz="3800">
              <a:latin typeface="Arial Narrow"/>
              <a:cs typeface="Arial Narrow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7955" rIns="0" bIns="0" rtlCol="0" vert="horz">
            <a:spAutoFit/>
          </a:bodyPr>
          <a:lstStyle/>
          <a:p>
            <a:pPr marL="1624965" marR="5080" indent="-1600200">
              <a:lnSpc>
                <a:spcPct val="126800"/>
              </a:lnSpc>
              <a:spcBef>
                <a:spcPts val="1165"/>
              </a:spcBef>
            </a:pPr>
            <a:r>
              <a:rPr dirty="0" sz="5950" spc="-380"/>
              <a:t>V</a:t>
            </a:r>
            <a:r>
              <a:rPr dirty="0" sz="5950" spc="175"/>
              <a:t>a</a:t>
            </a:r>
            <a:r>
              <a:rPr dirty="0" sz="5950" spc="-220"/>
              <a:t>r</a:t>
            </a:r>
            <a:r>
              <a:rPr dirty="0" sz="5950" spc="80"/>
              <a:t>o</a:t>
            </a:r>
            <a:r>
              <a:rPr dirty="0" sz="5950" spc="20"/>
              <a:t>l</a:t>
            </a:r>
            <a:r>
              <a:rPr dirty="0" sz="5950" spc="10"/>
              <a:t>u</a:t>
            </a:r>
            <a:r>
              <a:rPr dirty="0" sz="5950" spc="20">
                <a:latin typeface="Trebuchet MS"/>
                <a:cs typeface="Trebuchet MS"/>
              </a:rPr>
              <a:t>ş</a:t>
            </a:r>
            <a:r>
              <a:rPr dirty="0" sz="5950" spc="20"/>
              <a:t>ç</a:t>
            </a:r>
            <a:r>
              <a:rPr dirty="0" sz="5950" spc="135"/>
              <a:t>u</a:t>
            </a:r>
            <a:r>
              <a:rPr dirty="0" sz="5950" spc="20"/>
              <a:t>l</a:t>
            </a:r>
            <a:r>
              <a:rPr dirty="0" sz="5950" spc="75"/>
              <a:t>u</a:t>
            </a:r>
            <a:r>
              <a:rPr dirty="0" sz="5950" spc="20"/>
              <a:t>k</a:t>
            </a:r>
            <a:r>
              <a:rPr dirty="0" sz="5950" spc="300"/>
              <a:t> </a:t>
            </a:r>
            <a:r>
              <a:rPr dirty="0" spc="-10"/>
              <a:t>(existentialism) </a:t>
            </a:r>
            <a:r>
              <a:rPr dirty="0"/>
              <a:t>ve </a:t>
            </a:r>
            <a:r>
              <a:rPr dirty="0" sz="3150"/>
              <a:t>E</a:t>
            </a:r>
            <a:r>
              <a:rPr dirty="0" sz="3150">
                <a:latin typeface="Trebuchet MS"/>
                <a:cs typeface="Trebuchet MS"/>
              </a:rPr>
              <a:t>ğ</a:t>
            </a:r>
            <a:r>
              <a:rPr dirty="0" sz="3150"/>
              <a:t>itime</a:t>
            </a:r>
            <a:r>
              <a:rPr dirty="0" sz="3150" spc="-5"/>
              <a:t> </a:t>
            </a:r>
            <a:r>
              <a:rPr dirty="0" sz="3150" spc="-509"/>
              <a:t>Y</a:t>
            </a:r>
            <a:r>
              <a:rPr dirty="0" sz="3150" spc="135"/>
              <a:t>a</a:t>
            </a:r>
            <a:r>
              <a:rPr dirty="0" sz="3150" spc="45"/>
              <a:t>nsı</a:t>
            </a:r>
            <a:r>
              <a:rPr dirty="0" sz="3150" spc="5"/>
              <a:t>m</a:t>
            </a:r>
            <a:r>
              <a:rPr dirty="0" sz="3150" spc="45"/>
              <a:t>ası</a:t>
            </a:r>
            <a:endParaRPr sz="315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8121" y="3624955"/>
            <a:ext cx="226228" cy="193041"/>
          </a:xfrm>
          <a:prstGeom prst="rect">
            <a:avLst/>
          </a:prstGeom>
        </p:spPr>
      </p:pic>
      <p:sp>
        <p:nvSpPr>
          <p:cNvPr id="4" name="object 4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677037" rIns="0" bIns="0" rtlCol="0" vert="horz">
            <a:spAutoFit/>
          </a:bodyPr>
          <a:lstStyle/>
          <a:p>
            <a:pPr marL="574675" marR="5080">
              <a:lnSpc>
                <a:spcPct val="136000"/>
              </a:lnSpc>
              <a:spcBef>
                <a:spcPts val="95"/>
              </a:spcBef>
            </a:pPr>
            <a:r>
              <a:rPr dirty="0" sz="3800"/>
              <a:t>Existentialism;</a:t>
            </a:r>
            <a:r>
              <a:rPr dirty="0" sz="3800" spc="275"/>
              <a:t> </a:t>
            </a:r>
            <a:r>
              <a:rPr dirty="0" sz="3800"/>
              <a:t>Latince</a:t>
            </a:r>
            <a:r>
              <a:rPr dirty="0" sz="3800" spc="275"/>
              <a:t> </a:t>
            </a:r>
            <a:r>
              <a:rPr dirty="0" sz="3800" spc="95"/>
              <a:t>“ex</a:t>
            </a:r>
            <a:r>
              <a:rPr dirty="0" sz="3800" spc="280"/>
              <a:t> </a:t>
            </a:r>
            <a:r>
              <a:rPr dirty="0" sz="3800" spc="310"/>
              <a:t>-</a:t>
            </a:r>
            <a:r>
              <a:rPr dirty="0" sz="3800" spc="280"/>
              <a:t> </a:t>
            </a:r>
            <a:r>
              <a:rPr dirty="0" sz="3800" spc="50"/>
              <a:t>sistere”</a:t>
            </a:r>
            <a:r>
              <a:rPr dirty="0" sz="3800" spc="275"/>
              <a:t> </a:t>
            </a:r>
            <a:r>
              <a:rPr dirty="0" sz="3800" spc="-10"/>
              <a:t>kelimelerinin </a:t>
            </a:r>
            <a:r>
              <a:rPr dirty="0" sz="3800"/>
              <a:t>birle</a:t>
            </a:r>
            <a:r>
              <a:rPr dirty="0" sz="3800">
                <a:latin typeface="Trebuchet MS"/>
                <a:cs typeface="Trebuchet MS"/>
              </a:rPr>
              <a:t>ş</a:t>
            </a:r>
            <a:r>
              <a:rPr dirty="0" sz="3800"/>
              <a:t>mesinden</a:t>
            </a:r>
            <a:r>
              <a:rPr dirty="0" sz="3800" spc="-40"/>
              <a:t> </a:t>
            </a:r>
            <a:r>
              <a:rPr dirty="0" sz="3800"/>
              <a:t>meydana</a:t>
            </a:r>
            <a:r>
              <a:rPr dirty="0" sz="3800" spc="-35"/>
              <a:t> </a:t>
            </a:r>
            <a:r>
              <a:rPr dirty="0" sz="3800"/>
              <a:t>gelmi</a:t>
            </a:r>
            <a:r>
              <a:rPr dirty="0" sz="3800">
                <a:latin typeface="Trebuchet MS"/>
                <a:cs typeface="Trebuchet MS"/>
              </a:rPr>
              <a:t>ş</a:t>
            </a:r>
            <a:r>
              <a:rPr dirty="0" sz="3800"/>
              <a:t>,</a:t>
            </a:r>
            <a:r>
              <a:rPr dirty="0" sz="3800" spc="-40"/>
              <a:t> </a:t>
            </a:r>
            <a:r>
              <a:rPr dirty="0" sz="3800" spc="-25"/>
              <a:t>sebep</a:t>
            </a:r>
            <a:r>
              <a:rPr dirty="0" sz="3800" spc="-40"/>
              <a:t> </a:t>
            </a:r>
            <a:r>
              <a:rPr dirty="0" sz="3800"/>
              <a:t>olmak</a:t>
            </a:r>
            <a:r>
              <a:rPr dirty="0" sz="3800" spc="-35"/>
              <a:t> </a:t>
            </a:r>
            <a:r>
              <a:rPr dirty="0" sz="2300"/>
              <a:t>(to</a:t>
            </a:r>
            <a:r>
              <a:rPr dirty="0" sz="2300" spc="-25"/>
              <a:t> </a:t>
            </a:r>
            <a:r>
              <a:rPr dirty="0" sz="2300"/>
              <a:t>cause)</a:t>
            </a:r>
            <a:r>
              <a:rPr dirty="0" sz="3800"/>
              <a:t>,</a:t>
            </a:r>
            <a:r>
              <a:rPr dirty="0" sz="3800" spc="-35"/>
              <a:t> </a:t>
            </a:r>
            <a:r>
              <a:rPr dirty="0" sz="3800" spc="-10"/>
              <a:t>ayakta </a:t>
            </a:r>
            <a:r>
              <a:rPr dirty="0" sz="3800"/>
              <a:t>durmak</a:t>
            </a:r>
            <a:r>
              <a:rPr dirty="0" sz="3800" spc="60"/>
              <a:t> </a:t>
            </a:r>
            <a:r>
              <a:rPr dirty="0" sz="2600"/>
              <a:t>(to</a:t>
            </a:r>
            <a:r>
              <a:rPr dirty="0" sz="2600" spc="40"/>
              <a:t> </a:t>
            </a:r>
            <a:r>
              <a:rPr dirty="0" sz="2600"/>
              <a:t>stand)</a:t>
            </a:r>
            <a:r>
              <a:rPr dirty="0" sz="2600" spc="330"/>
              <a:t> </a:t>
            </a:r>
            <a:r>
              <a:rPr dirty="0" sz="3800" spc="-40"/>
              <a:t>anlamında</a:t>
            </a:r>
            <a:r>
              <a:rPr dirty="0" sz="3800" spc="65"/>
              <a:t> </a:t>
            </a:r>
            <a:r>
              <a:rPr dirty="0" sz="3800" spc="145"/>
              <a:t>kök</a:t>
            </a:r>
            <a:r>
              <a:rPr dirty="0" sz="3800" spc="65"/>
              <a:t> </a:t>
            </a:r>
            <a:r>
              <a:rPr dirty="0" sz="3800" spc="-20"/>
              <a:t>manası</a:t>
            </a:r>
            <a:r>
              <a:rPr dirty="0" sz="3800" spc="65"/>
              <a:t> </a:t>
            </a:r>
            <a:r>
              <a:rPr dirty="0" sz="3800"/>
              <a:t>bulunan</a:t>
            </a:r>
            <a:r>
              <a:rPr dirty="0" sz="3800" spc="70"/>
              <a:t> </a:t>
            </a:r>
            <a:r>
              <a:rPr dirty="0" sz="3800"/>
              <a:t>ve</a:t>
            </a:r>
            <a:r>
              <a:rPr dirty="0" sz="3800" spc="65"/>
              <a:t> </a:t>
            </a:r>
            <a:r>
              <a:rPr dirty="0" sz="3800" spc="-20"/>
              <a:t>daha </a:t>
            </a:r>
            <a:r>
              <a:rPr dirty="0" sz="3800"/>
              <a:t>sonra</a:t>
            </a:r>
            <a:r>
              <a:rPr dirty="0" sz="3800" spc="-55"/>
              <a:t> </a:t>
            </a:r>
            <a:r>
              <a:rPr dirty="0" sz="3800"/>
              <a:t>existere,</a:t>
            </a:r>
            <a:r>
              <a:rPr dirty="0" sz="3800" spc="5"/>
              <a:t> </a:t>
            </a:r>
            <a:r>
              <a:rPr dirty="0" sz="3800"/>
              <a:t>exsistere</a:t>
            </a:r>
            <a:r>
              <a:rPr dirty="0" sz="3800" spc="10"/>
              <a:t> </a:t>
            </a:r>
            <a:r>
              <a:rPr dirty="0" sz="3800">
                <a:latin typeface="Trebuchet MS"/>
                <a:cs typeface="Trebuchet MS"/>
              </a:rPr>
              <a:t>ş</a:t>
            </a:r>
            <a:r>
              <a:rPr dirty="0" sz="3800"/>
              <a:t>eklinde</a:t>
            </a:r>
            <a:r>
              <a:rPr dirty="0" sz="3800" spc="5"/>
              <a:t> </a:t>
            </a:r>
            <a:r>
              <a:rPr dirty="0" sz="3800" spc="-25"/>
              <a:t>kullanılmaya</a:t>
            </a:r>
            <a:r>
              <a:rPr dirty="0" sz="3800" spc="5"/>
              <a:t> </a:t>
            </a:r>
            <a:r>
              <a:rPr dirty="0" sz="3800" spc="-70"/>
              <a:t>ba</a:t>
            </a:r>
            <a:r>
              <a:rPr dirty="0" sz="3800" spc="-70">
                <a:latin typeface="Trebuchet MS"/>
                <a:cs typeface="Trebuchet MS"/>
              </a:rPr>
              <a:t>ş</a:t>
            </a:r>
            <a:r>
              <a:rPr dirty="0" sz="3800" spc="-70"/>
              <a:t>lamı</a:t>
            </a:r>
            <a:r>
              <a:rPr dirty="0" sz="3800" spc="-70">
                <a:latin typeface="Trebuchet MS"/>
                <a:cs typeface="Trebuchet MS"/>
              </a:rPr>
              <a:t>ş</a:t>
            </a:r>
            <a:r>
              <a:rPr dirty="0" sz="3800" spc="-215">
                <a:latin typeface="Trebuchet MS"/>
                <a:cs typeface="Trebuchet MS"/>
              </a:rPr>
              <a:t> </a:t>
            </a:r>
            <a:r>
              <a:rPr dirty="0" sz="3800" spc="-25"/>
              <a:t>ve </a:t>
            </a:r>
            <a:r>
              <a:rPr dirty="0" sz="3800"/>
              <a:t>ileri</a:t>
            </a:r>
            <a:r>
              <a:rPr dirty="0" sz="3800" spc="130"/>
              <a:t> </a:t>
            </a:r>
            <a:r>
              <a:rPr dirty="0" sz="3800" spc="-65"/>
              <a:t>adım</a:t>
            </a:r>
            <a:r>
              <a:rPr dirty="0" sz="3800" spc="130"/>
              <a:t> </a:t>
            </a:r>
            <a:r>
              <a:rPr dirty="0" sz="3800" spc="50"/>
              <a:t>atmak,</a:t>
            </a:r>
            <a:r>
              <a:rPr dirty="0" sz="3800" spc="130"/>
              <a:t> </a:t>
            </a:r>
            <a:r>
              <a:rPr dirty="0" sz="3800"/>
              <a:t>ortaya</a:t>
            </a:r>
            <a:r>
              <a:rPr dirty="0" sz="3800" spc="130"/>
              <a:t> </a:t>
            </a:r>
            <a:r>
              <a:rPr dirty="0" sz="3800"/>
              <a:t>çıkmak</a:t>
            </a:r>
            <a:r>
              <a:rPr dirty="0" sz="3800" spc="130"/>
              <a:t> </a:t>
            </a:r>
            <a:r>
              <a:rPr dirty="0" sz="3800" spc="65"/>
              <a:t>var</a:t>
            </a:r>
            <a:r>
              <a:rPr dirty="0" sz="3800" spc="130"/>
              <a:t> </a:t>
            </a:r>
            <a:r>
              <a:rPr dirty="0" sz="3800"/>
              <a:t>olmak</a:t>
            </a:r>
            <a:r>
              <a:rPr dirty="0" sz="3800" spc="130"/>
              <a:t> </a:t>
            </a:r>
            <a:r>
              <a:rPr dirty="0" sz="1700"/>
              <a:t>(come</a:t>
            </a:r>
            <a:r>
              <a:rPr dirty="0" sz="1700" spc="60"/>
              <a:t> </a:t>
            </a:r>
            <a:r>
              <a:rPr dirty="0" sz="1700"/>
              <a:t>into</a:t>
            </a:r>
            <a:r>
              <a:rPr dirty="0" sz="1700" spc="55"/>
              <a:t> </a:t>
            </a:r>
            <a:r>
              <a:rPr dirty="0" sz="1700" spc="-10"/>
              <a:t>being) </a:t>
            </a:r>
            <a:r>
              <a:rPr dirty="0" sz="3800" spc="-30"/>
              <a:t>anlamlarını</a:t>
            </a:r>
            <a:r>
              <a:rPr dirty="0" sz="3800" spc="60"/>
              <a:t> </a:t>
            </a:r>
            <a:r>
              <a:rPr dirty="0" sz="3800"/>
              <a:t>yüklenmi</a:t>
            </a:r>
            <a:r>
              <a:rPr dirty="0" sz="3800">
                <a:latin typeface="Trebuchet MS"/>
                <a:cs typeface="Trebuchet MS"/>
              </a:rPr>
              <a:t>ş</a:t>
            </a:r>
            <a:r>
              <a:rPr dirty="0" sz="3800" spc="-220">
                <a:latin typeface="Trebuchet MS"/>
                <a:cs typeface="Trebuchet MS"/>
              </a:rPr>
              <a:t> </a:t>
            </a:r>
            <a:r>
              <a:rPr dirty="0" sz="3800" spc="65"/>
              <a:t>bir</a:t>
            </a:r>
            <a:r>
              <a:rPr dirty="0" sz="3800" spc="60"/>
              <a:t> </a:t>
            </a:r>
            <a:r>
              <a:rPr dirty="0" sz="3800" spc="-10"/>
              <a:t>kelime…</a:t>
            </a:r>
            <a:endParaRPr sz="3800">
              <a:latin typeface="Trebuchet MS"/>
              <a:cs typeface="Trebuchet MS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11600" y="860552"/>
            <a:ext cx="5181600" cy="76073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4800"/>
              <a:t>Varolu</a:t>
            </a:r>
            <a:r>
              <a:rPr dirty="0" sz="4800">
                <a:latin typeface="Trebuchet MS"/>
                <a:cs typeface="Trebuchet MS"/>
              </a:rPr>
              <a:t>ş</a:t>
            </a:r>
            <a:r>
              <a:rPr dirty="0" sz="4800"/>
              <a:t>çuluk</a:t>
            </a:r>
            <a:r>
              <a:rPr dirty="0" sz="4800" spc="225"/>
              <a:t> </a:t>
            </a:r>
            <a:r>
              <a:rPr dirty="0" sz="3050" spc="-10"/>
              <a:t>(existentialism)</a:t>
            </a:r>
            <a:endParaRPr sz="305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3828155"/>
            <a:ext cx="226228" cy="19304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6571356"/>
            <a:ext cx="226228" cy="193041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1778000" y="1851151"/>
            <a:ext cx="9704705" cy="599249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ctr" marR="235585">
              <a:lnSpc>
                <a:spcPct val="100000"/>
              </a:lnSpc>
              <a:spcBef>
                <a:spcPts val="125"/>
              </a:spcBef>
            </a:pPr>
            <a:r>
              <a:rPr dirty="0" sz="48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480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5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itime</a:t>
            </a:r>
            <a:r>
              <a:rPr dirty="0" sz="25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415">
                <a:solidFill>
                  <a:srgbClr val="3E231A"/>
                </a:solidFill>
                <a:latin typeface="Arial Narrow"/>
                <a:cs typeface="Arial Narrow"/>
              </a:rPr>
              <a:t>Y</a:t>
            </a:r>
            <a:r>
              <a:rPr dirty="0" sz="2550" spc="105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2550" spc="35">
                <a:solidFill>
                  <a:srgbClr val="3E231A"/>
                </a:solidFill>
                <a:latin typeface="Arial Narrow"/>
                <a:cs typeface="Arial Narrow"/>
              </a:rPr>
              <a:t>ns</a:t>
            </a:r>
            <a:r>
              <a:rPr dirty="0" sz="2550" spc="25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m</a:t>
            </a:r>
            <a:r>
              <a:rPr dirty="0" sz="2550" spc="25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2550" spc="35">
                <a:solidFill>
                  <a:srgbClr val="3E231A"/>
                </a:solidFill>
                <a:latin typeface="Arial Narrow"/>
                <a:cs typeface="Arial Narrow"/>
              </a:rPr>
              <a:t>sı</a:t>
            </a:r>
            <a:endParaRPr sz="255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6250">
              <a:latin typeface="Arial Narrow"/>
              <a:cs typeface="Arial Narrow"/>
            </a:endParaRPr>
          </a:p>
          <a:p>
            <a:pPr marL="12700" marR="457834">
              <a:lnSpc>
                <a:spcPct val="136000"/>
              </a:lnSpc>
            </a:pPr>
            <a:r>
              <a:rPr dirty="0" sz="3800" spc="-25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3800" spc="-25">
                <a:solidFill>
                  <a:srgbClr val="3E231A"/>
                </a:solidFill>
                <a:latin typeface="Arial Narrow"/>
                <a:cs typeface="Arial Narrow"/>
              </a:rPr>
              <a:t>nsanı</a:t>
            </a:r>
            <a:r>
              <a:rPr dirty="0" sz="3800" spc="-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25">
                <a:solidFill>
                  <a:srgbClr val="3E231A"/>
                </a:solidFill>
                <a:latin typeface="Arial Narrow"/>
                <a:cs typeface="Arial Narrow"/>
              </a:rPr>
              <a:t>merkeze</a:t>
            </a:r>
            <a:r>
              <a:rPr dirty="0" sz="3800" spc="-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alan,</a:t>
            </a:r>
            <a:r>
              <a:rPr dirty="0" sz="3800" spc="-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insanın</a:t>
            </a:r>
            <a:r>
              <a:rPr dirty="0" sz="3800" spc="-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yabancıla</a:t>
            </a:r>
            <a:r>
              <a:rPr dirty="0" sz="38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masına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(alienation)</a:t>
            </a:r>
            <a:r>
              <a:rPr dirty="0" sz="380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kar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380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özgürle</a:t>
            </a:r>
            <a:r>
              <a:rPr dirty="0" sz="38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mesini</a:t>
            </a:r>
            <a:r>
              <a:rPr dirty="0" sz="380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amaç</a:t>
            </a:r>
            <a:r>
              <a:rPr dirty="0" sz="380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edinen</a:t>
            </a:r>
            <a:r>
              <a:rPr dirty="0" sz="380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felsefî akımdır.</a:t>
            </a:r>
            <a:endParaRPr sz="3800">
              <a:latin typeface="Arial Narrow"/>
              <a:cs typeface="Arial Narrow"/>
            </a:endParaRPr>
          </a:p>
          <a:p>
            <a:pPr marL="12700" marR="5080">
              <a:lnSpc>
                <a:spcPct val="136000"/>
              </a:lnSpc>
              <a:spcBef>
                <a:spcPts val="3000"/>
              </a:spcBef>
            </a:pP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Frederick</a:t>
            </a:r>
            <a:r>
              <a:rPr dirty="0" sz="380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Nietzsche,</a:t>
            </a:r>
            <a:r>
              <a:rPr dirty="0" sz="3800" spc="11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110">
                <a:solidFill>
                  <a:srgbClr val="3E231A"/>
                </a:solidFill>
                <a:latin typeface="Arial Narrow"/>
                <a:cs typeface="Arial Narrow"/>
              </a:rPr>
              <a:t>Karl</a:t>
            </a:r>
            <a:r>
              <a:rPr dirty="0" sz="3800" spc="11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85">
                <a:solidFill>
                  <a:srgbClr val="3E231A"/>
                </a:solidFill>
                <a:latin typeface="Arial Narrow"/>
                <a:cs typeface="Arial Narrow"/>
              </a:rPr>
              <a:t>Jasper</a:t>
            </a:r>
            <a:r>
              <a:rPr dirty="0" sz="3800" spc="11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800" spc="11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75">
                <a:solidFill>
                  <a:srgbClr val="3E231A"/>
                </a:solidFill>
                <a:latin typeface="Arial Narrow"/>
                <a:cs typeface="Arial Narrow"/>
              </a:rPr>
              <a:t>Jean</a:t>
            </a:r>
            <a:r>
              <a:rPr dirty="0" sz="380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Paul</a:t>
            </a:r>
            <a:r>
              <a:rPr dirty="0" sz="3800" spc="11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70">
                <a:solidFill>
                  <a:srgbClr val="3E231A"/>
                </a:solidFill>
                <a:latin typeface="Arial Narrow"/>
                <a:cs typeface="Arial Narrow"/>
              </a:rPr>
              <a:t>Sartre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öncüleri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 denilebilir.</a:t>
            </a:r>
            <a:endParaRPr sz="3800">
              <a:latin typeface="Arial Narrow"/>
              <a:cs typeface="Arial Narrow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11600" y="860552"/>
            <a:ext cx="5181600" cy="76073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4800"/>
              <a:t>Varolu</a:t>
            </a:r>
            <a:r>
              <a:rPr dirty="0" sz="4800">
                <a:latin typeface="Trebuchet MS"/>
                <a:cs typeface="Trebuchet MS"/>
              </a:rPr>
              <a:t>ş</a:t>
            </a:r>
            <a:r>
              <a:rPr dirty="0" sz="4800"/>
              <a:t>çuluk</a:t>
            </a:r>
            <a:r>
              <a:rPr dirty="0" sz="4800" spc="225"/>
              <a:t> </a:t>
            </a:r>
            <a:r>
              <a:rPr dirty="0" sz="3050" spc="-10"/>
              <a:t>(existentialism)</a:t>
            </a:r>
            <a:endParaRPr sz="305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800" y="3036216"/>
            <a:ext cx="169670" cy="14478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800" y="5607966"/>
            <a:ext cx="169670" cy="144781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800" y="7608216"/>
            <a:ext cx="169670" cy="144781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1663700" y="1851151"/>
            <a:ext cx="9955530" cy="67049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ctr" marR="111760">
              <a:lnSpc>
                <a:spcPct val="100000"/>
              </a:lnSpc>
              <a:spcBef>
                <a:spcPts val="125"/>
              </a:spcBef>
            </a:pPr>
            <a:r>
              <a:rPr dirty="0" sz="48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48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5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itime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415">
                <a:solidFill>
                  <a:srgbClr val="3E231A"/>
                </a:solidFill>
                <a:latin typeface="Arial Narrow"/>
                <a:cs typeface="Arial Narrow"/>
              </a:rPr>
              <a:t>Y</a:t>
            </a:r>
            <a:r>
              <a:rPr dirty="0" sz="2550" spc="105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2550" spc="35">
                <a:solidFill>
                  <a:srgbClr val="3E231A"/>
                </a:solidFill>
                <a:latin typeface="Arial Narrow"/>
                <a:cs typeface="Arial Narrow"/>
              </a:rPr>
              <a:t>ns</a:t>
            </a:r>
            <a:r>
              <a:rPr dirty="0" sz="2550" spc="25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m</a:t>
            </a:r>
            <a:r>
              <a:rPr dirty="0" sz="2550" spc="25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2550" spc="35">
                <a:solidFill>
                  <a:srgbClr val="3E231A"/>
                </a:solidFill>
                <a:latin typeface="Arial Narrow"/>
                <a:cs typeface="Arial Narrow"/>
              </a:rPr>
              <a:t>sı</a:t>
            </a:r>
            <a:endParaRPr sz="2550">
              <a:latin typeface="Arial Narrow"/>
              <a:cs typeface="Arial Narrow"/>
            </a:endParaRPr>
          </a:p>
          <a:p>
            <a:pPr marL="12700" marR="5080">
              <a:lnSpc>
                <a:spcPct val="131600"/>
              </a:lnSpc>
              <a:spcBef>
                <a:spcPts val="1805"/>
              </a:spcBef>
            </a:pP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Existentialism;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özellikle</a:t>
            </a:r>
            <a:r>
              <a:rPr dirty="0" sz="28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batı</a:t>
            </a:r>
            <a:r>
              <a:rPr dirty="0" sz="28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25">
                <a:solidFill>
                  <a:srgbClr val="3E231A"/>
                </a:solidFill>
                <a:latin typeface="Arial Narrow"/>
                <a:cs typeface="Arial Narrow"/>
              </a:rPr>
              <a:t>dünyasında</a:t>
            </a:r>
            <a:r>
              <a:rPr dirty="0" sz="28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sanayile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me,</a:t>
            </a:r>
            <a:r>
              <a:rPr dirty="0" sz="28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iktisadî</a:t>
            </a:r>
            <a:r>
              <a:rPr dirty="0" sz="28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20">
                <a:solidFill>
                  <a:srgbClr val="3E231A"/>
                </a:solidFill>
                <a:latin typeface="Arial Narrow"/>
                <a:cs typeface="Arial Narrow"/>
              </a:rPr>
              <a:t>bunalımlar,</a:t>
            </a:r>
            <a:r>
              <a:rPr dirty="0" sz="28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465">
                <a:solidFill>
                  <a:srgbClr val="3E231A"/>
                </a:solidFill>
                <a:latin typeface="Arial Narrow"/>
                <a:cs typeface="Arial Narrow"/>
              </a:rPr>
              <a:t>1.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 ve</a:t>
            </a:r>
            <a:r>
              <a:rPr dirty="0" sz="28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185">
                <a:solidFill>
                  <a:srgbClr val="3E231A"/>
                </a:solidFill>
                <a:latin typeface="Arial Narrow"/>
                <a:cs typeface="Arial Narrow"/>
              </a:rPr>
              <a:t>2.</a:t>
            </a:r>
            <a:r>
              <a:rPr dirty="0" sz="28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dünya</a:t>
            </a:r>
            <a:r>
              <a:rPr dirty="0" sz="28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20">
                <a:solidFill>
                  <a:srgbClr val="3E231A"/>
                </a:solidFill>
                <a:latin typeface="Arial Narrow"/>
                <a:cs typeface="Arial Narrow"/>
              </a:rPr>
              <a:t>sava</a:t>
            </a:r>
            <a:r>
              <a:rPr dirty="0" sz="2850" spc="-2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 spc="-20">
                <a:solidFill>
                  <a:srgbClr val="3E231A"/>
                </a:solidFill>
                <a:latin typeface="Arial Narrow"/>
                <a:cs typeface="Arial Narrow"/>
              </a:rPr>
              <a:t>larının</a:t>
            </a:r>
            <a:r>
              <a:rPr dirty="0" sz="28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getirdi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28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20">
                <a:solidFill>
                  <a:srgbClr val="3E231A"/>
                </a:solidFill>
                <a:latin typeface="Arial Narrow"/>
                <a:cs typeface="Arial Narrow"/>
              </a:rPr>
              <a:t>olumsuz</a:t>
            </a:r>
            <a:r>
              <a:rPr dirty="0" sz="28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sosyolojik,</a:t>
            </a:r>
            <a:r>
              <a:rPr dirty="0" sz="28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siyasî,</a:t>
            </a:r>
            <a:r>
              <a:rPr dirty="0" sz="28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dem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rafik</a:t>
            </a:r>
            <a:r>
              <a:rPr dirty="0" sz="28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25">
                <a:solidFill>
                  <a:srgbClr val="3E231A"/>
                </a:solidFill>
                <a:latin typeface="Arial Narrow"/>
                <a:cs typeface="Arial Narrow"/>
              </a:rPr>
              <a:t>vd. 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artların</a:t>
            </a:r>
            <a:r>
              <a:rPr dirty="0" sz="28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sonucu</a:t>
            </a:r>
            <a:r>
              <a:rPr dirty="0" sz="28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geli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en</a:t>
            </a:r>
            <a:r>
              <a:rPr dirty="0" sz="28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70">
                <a:solidFill>
                  <a:srgbClr val="3E231A"/>
                </a:solidFill>
                <a:latin typeface="Arial Narrow"/>
                <a:cs typeface="Arial Narrow"/>
              </a:rPr>
              <a:t>ancak</a:t>
            </a:r>
            <a:r>
              <a:rPr dirty="0" sz="28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bütünsel</a:t>
            </a:r>
            <a:r>
              <a:rPr dirty="0" sz="28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5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8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ünce</a:t>
            </a:r>
            <a:r>
              <a:rPr dirty="0" sz="28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sistem</a:t>
            </a:r>
            <a:r>
              <a:rPr dirty="0" sz="28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olmaktan</a:t>
            </a:r>
            <a:r>
              <a:rPr dirty="0" sz="28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60">
                <a:solidFill>
                  <a:srgbClr val="3E231A"/>
                </a:solidFill>
                <a:latin typeface="Arial Narrow"/>
                <a:cs typeface="Arial Narrow"/>
              </a:rPr>
              <a:t>çok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felsefî</a:t>
            </a:r>
            <a:r>
              <a:rPr dirty="0" sz="28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5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8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yönelim</a:t>
            </a:r>
            <a:r>
              <a:rPr dirty="0" sz="28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veya</a:t>
            </a:r>
            <a:r>
              <a:rPr dirty="0" sz="28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55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850" spc="-5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 spc="-55">
                <a:solidFill>
                  <a:srgbClr val="3E231A"/>
                </a:solidFill>
                <a:latin typeface="Arial Narrow"/>
                <a:cs typeface="Arial Narrow"/>
              </a:rPr>
              <a:t>ilim</a:t>
            </a:r>
            <a:r>
              <a:rPr dirty="0" sz="28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olan</a:t>
            </a:r>
            <a:r>
              <a:rPr dirty="0" sz="28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akımdır.</a:t>
            </a:r>
            <a:endParaRPr sz="2850">
              <a:latin typeface="Arial Narrow"/>
              <a:cs typeface="Arial Narrow"/>
            </a:endParaRPr>
          </a:p>
          <a:p>
            <a:pPr marL="12700" marR="265430">
              <a:lnSpc>
                <a:spcPct val="131600"/>
              </a:lnSpc>
              <a:spcBef>
                <a:spcPts val="2300"/>
              </a:spcBef>
            </a:pP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Varolu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çu</a:t>
            </a:r>
            <a:r>
              <a:rPr dirty="0" sz="28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felsefede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toplum</a:t>
            </a:r>
            <a:r>
              <a:rPr dirty="0" sz="28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kar</a:t>
            </a: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ısında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ferdin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55">
                <a:solidFill>
                  <a:srgbClr val="3E231A"/>
                </a:solidFill>
                <a:latin typeface="Arial Narrow"/>
                <a:cs typeface="Arial Narrow"/>
              </a:rPr>
              <a:t>özgürlü</a:t>
            </a:r>
            <a:r>
              <a:rPr dirty="0" sz="2850" spc="-5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 spc="-55">
                <a:solidFill>
                  <a:srgbClr val="3E231A"/>
                </a:solidFill>
                <a:latin typeface="Arial Narrow"/>
                <a:cs typeface="Arial Narrow"/>
              </a:rPr>
              <a:t>ü</a:t>
            </a:r>
            <a:r>
              <a:rPr dirty="0" sz="28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(!)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ön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 plânda</a:t>
            </a:r>
            <a:r>
              <a:rPr dirty="0" sz="28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gelir.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Bütün</a:t>
            </a:r>
            <a:r>
              <a:rPr dirty="0" sz="28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insanlar</a:t>
            </a:r>
            <a:r>
              <a:rPr dirty="0" sz="28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var</a:t>
            </a:r>
            <a:r>
              <a:rPr dirty="0" sz="28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olma</a:t>
            </a:r>
            <a:r>
              <a:rPr dirty="0" sz="28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28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kendini</a:t>
            </a:r>
            <a:r>
              <a:rPr dirty="0" sz="28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30">
                <a:solidFill>
                  <a:srgbClr val="3E231A"/>
                </a:solidFill>
                <a:latin typeface="Arial Narrow"/>
                <a:cs typeface="Arial Narrow"/>
              </a:rPr>
              <a:t>tanımlama</a:t>
            </a:r>
            <a:r>
              <a:rPr dirty="0" sz="28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mes’uliyetini</a:t>
            </a:r>
            <a:r>
              <a:rPr dirty="0" sz="28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ta</a:t>
            </a: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ırlar </a:t>
            </a:r>
            <a:r>
              <a:rPr dirty="0" sz="2850" spc="-40">
                <a:solidFill>
                  <a:srgbClr val="3E231A"/>
                </a:solidFill>
                <a:latin typeface="Arial Narrow"/>
                <a:cs typeface="Arial Narrow"/>
              </a:rPr>
              <a:t>anlayı</a:t>
            </a:r>
            <a:r>
              <a:rPr dirty="0" sz="2850" spc="-4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 spc="-40">
                <a:solidFill>
                  <a:srgbClr val="3E231A"/>
                </a:solidFill>
                <a:latin typeface="Arial Narrow"/>
                <a:cs typeface="Arial Narrow"/>
              </a:rPr>
              <a:t>ını</a:t>
            </a:r>
            <a:r>
              <a:rPr dirty="0" sz="285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temel</a:t>
            </a:r>
            <a:r>
              <a:rPr dirty="0" sz="285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ünce</a:t>
            </a:r>
            <a:r>
              <a:rPr dirty="0" sz="285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285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kabul</a:t>
            </a:r>
            <a:r>
              <a:rPr dirty="0" sz="285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ederler.</a:t>
            </a:r>
            <a:endParaRPr sz="2850">
              <a:latin typeface="Arial Narrow"/>
              <a:cs typeface="Arial Narrow"/>
            </a:endParaRPr>
          </a:p>
          <a:p>
            <a:pPr marL="12700" marR="690880">
              <a:lnSpc>
                <a:spcPct val="131600"/>
              </a:lnSpc>
              <a:spcBef>
                <a:spcPts val="2200"/>
              </a:spcBef>
            </a:pPr>
            <a:r>
              <a:rPr dirty="0" sz="2850" spc="50">
                <a:solidFill>
                  <a:srgbClr val="3E231A"/>
                </a:solidFill>
                <a:latin typeface="Arial Narrow"/>
                <a:cs typeface="Arial Narrow"/>
              </a:rPr>
              <a:t>Bu</a:t>
            </a:r>
            <a:r>
              <a:rPr dirty="0" sz="285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akıma</a:t>
            </a:r>
            <a:r>
              <a:rPr dirty="0" sz="285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göre</a:t>
            </a:r>
            <a:r>
              <a:rPr dirty="0" sz="285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akıl</a:t>
            </a:r>
            <a:r>
              <a:rPr dirty="0" sz="285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insanı</a:t>
            </a:r>
            <a:r>
              <a:rPr dirty="0" sz="285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tanımlayan</a:t>
            </a:r>
            <a:r>
              <a:rPr dirty="0" sz="285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en</a:t>
            </a:r>
            <a:r>
              <a:rPr dirty="0" sz="285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temel</a:t>
            </a:r>
            <a:r>
              <a:rPr dirty="0" sz="285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nitelik</a:t>
            </a:r>
            <a:r>
              <a:rPr dirty="0" sz="285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kabul</a:t>
            </a:r>
            <a:r>
              <a:rPr dirty="0" sz="285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edildi</a:t>
            </a: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inde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özgürlük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göz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ardı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edilmektedir.</a:t>
            </a:r>
            <a:endParaRPr sz="2850">
              <a:latin typeface="Arial Narrow"/>
              <a:cs typeface="Arial Narrow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7955" rIns="0" bIns="0" rtlCol="0" vert="horz">
            <a:spAutoFit/>
          </a:bodyPr>
          <a:lstStyle/>
          <a:p>
            <a:pPr marL="1624965" marR="5080" indent="-1600200">
              <a:lnSpc>
                <a:spcPct val="126800"/>
              </a:lnSpc>
              <a:spcBef>
                <a:spcPts val="1165"/>
              </a:spcBef>
            </a:pPr>
            <a:r>
              <a:rPr dirty="0" sz="5950" spc="-380"/>
              <a:t>V</a:t>
            </a:r>
            <a:r>
              <a:rPr dirty="0" sz="5950" spc="175"/>
              <a:t>a</a:t>
            </a:r>
            <a:r>
              <a:rPr dirty="0" sz="5950" spc="-220"/>
              <a:t>r</a:t>
            </a:r>
            <a:r>
              <a:rPr dirty="0" sz="5950" spc="80"/>
              <a:t>o</a:t>
            </a:r>
            <a:r>
              <a:rPr dirty="0" sz="5950" spc="20"/>
              <a:t>l</a:t>
            </a:r>
            <a:r>
              <a:rPr dirty="0" sz="5950" spc="10"/>
              <a:t>u</a:t>
            </a:r>
            <a:r>
              <a:rPr dirty="0" sz="5950" spc="20">
                <a:latin typeface="Trebuchet MS"/>
                <a:cs typeface="Trebuchet MS"/>
              </a:rPr>
              <a:t>ş</a:t>
            </a:r>
            <a:r>
              <a:rPr dirty="0" sz="5950" spc="20"/>
              <a:t>ç</a:t>
            </a:r>
            <a:r>
              <a:rPr dirty="0" sz="5950" spc="135"/>
              <a:t>u</a:t>
            </a:r>
            <a:r>
              <a:rPr dirty="0" sz="5950" spc="20"/>
              <a:t>l</a:t>
            </a:r>
            <a:r>
              <a:rPr dirty="0" sz="5950" spc="75"/>
              <a:t>u</a:t>
            </a:r>
            <a:r>
              <a:rPr dirty="0" sz="5950" spc="20"/>
              <a:t>k</a:t>
            </a:r>
            <a:r>
              <a:rPr dirty="0" sz="5950" spc="300"/>
              <a:t> </a:t>
            </a:r>
            <a:r>
              <a:rPr dirty="0" spc="-10"/>
              <a:t>(existentialism) </a:t>
            </a:r>
            <a:r>
              <a:rPr dirty="0"/>
              <a:t>ve </a:t>
            </a:r>
            <a:r>
              <a:rPr dirty="0" sz="3150"/>
              <a:t>E</a:t>
            </a:r>
            <a:r>
              <a:rPr dirty="0" sz="3150">
                <a:latin typeface="Trebuchet MS"/>
                <a:cs typeface="Trebuchet MS"/>
              </a:rPr>
              <a:t>ğ</a:t>
            </a:r>
            <a:r>
              <a:rPr dirty="0" sz="3150"/>
              <a:t>itime</a:t>
            </a:r>
            <a:r>
              <a:rPr dirty="0" sz="3150" spc="-5"/>
              <a:t> </a:t>
            </a:r>
            <a:r>
              <a:rPr dirty="0" sz="3150" spc="-509"/>
              <a:t>Y</a:t>
            </a:r>
            <a:r>
              <a:rPr dirty="0" sz="3150" spc="135"/>
              <a:t>a</a:t>
            </a:r>
            <a:r>
              <a:rPr dirty="0" sz="3150" spc="45"/>
              <a:t>nsı</a:t>
            </a:r>
            <a:r>
              <a:rPr dirty="0" sz="3150" spc="5"/>
              <a:t>m</a:t>
            </a:r>
            <a:r>
              <a:rPr dirty="0" sz="3150" spc="45"/>
              <a:t>ası</a:t>
            </a:r>
            <a:endParaRPr sz="315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6930" y="3112237"/>
            <a:ext cx="199080" cy="169876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46930" y="6241517"/>
            <a:ext cx="199080" cy="169876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08889" rIns="0" bIns="0" rtlCol="0" vert="horz">
            <a:spAutoFit/>
          </a:bodyPr>
          <a:lstStyle/>
          <a:p>
            <a:pPr marL="409575" marR="148590">
              <a:lnSpc>
                <a:spcPct val="136800"/>
              </a:lnSpc>
              <a:spcBef>
                <a:spcPts val="100"/>
              </a:spcBef>
            </a:pPr>
            <a:r>
              <a:rPr dirty="0"/>
              <a:t>Varolu</a:t>
            </a:r>
            <a:r>
              <a:rPr dirty="0">
                <a:latin typeface="Trebuchet MS"/>
                <a:cs typeface="Trebuchet MS"/>
              </a:rPr>
              <a:t>ş</a:t>
            </a:r>
            <a:r>
              <a:rPr dirty="0"/>
              <a:t>çulara</a:t>
            </a:r>
            <a:r>
              <a:rPr dirty="0" spc="-35"/>
              <a:t> </a:t>
            </a:r>
            <a:r>
              <a:rPr dirty="0"/>
              <a:t>göre</a:t>
            </a:r>
            <a:r>
              <a:rPr dirty="0" spc="15"/>
              <a:t> </a:t>
            </a:r>
            <a:r>
              <a:rPr dirty="0"/>
              <a:t>insan</a:t>
            </a:r>
            <a:r>
              <a:rPr dirty="0" spc="15"/>
              <a:t> </a:t>
            </a:r>
            <a:r>
              <a:rPr dirty="0"/>
              <a:t>dünyaya</a:t>
            </a:r>
            <a:r>
              <a:rPr dirty="0" spc="15"/>
              <a:t> </a:t>
            </a:r>
            <a:r>
              <a:rPr dirty="0" spc="-65"/>
              <a:t>atılmı</a:t>
            </a:r>
            <a:r>
              <a:rPr dirty="0" spc="-65">
                <a:latin typeface="Trebuchet MS"/>
                <a:cs typeface="Trebuchet MS"/>
              </a:rPr>
              <a:t>ş</a:t>
            </a:r>
            <a:r>
              <a:rPr dirty="0" spc="-190">
                <a:latin typeface="Trebuchet MS"/>
                <a:cs typeface="Trebuchet MS"/>
              </a:rPr>
              <a:t> </a:t>
            </a:r>
            <a:r>
              <a:rPr dirty="0" spc="60"/>
              <a:t>bir</a:t>
            </a:r>
            <a:r>
              <a:rPr dirty="0" spc="15"/>
              <a:t> </a:t>
            </a:r>
            <a:r>
              <a:rPr dirty="0" spc="-10"/>
              <a:t>varlıktır.</a:t>
            </a:r>
            <a:r>
              <a:rPr dirty="0" spc="15"/>
              <a:t> </a:t>
            </a:r>
            <a:r>
              <a:rPr dirty="0" spc="-509"/>
              <a:t>Y</a:t>
            </a:r>
            <a:r>
              <a:rPr dirty="0" spc="180"/>
              <a:t>a</a:t>
            </a:r>
            <a:r>
              <a:rPr dirty="0" spc="150"/>
              <a:t>n</a:t>
            </a:r>
            <a:r>
              <a:rPr dirty="0" spc="85"/>
              <a:t>i</a:t>
            </a:r>
            <a:r>
              <a:rPr dirty="0" spc="10"/>
              <a:t> </a:t>
            </a:r>
            <a:r>
              <a:rPr dirty="0" spc="-10"/>
              <a:t>varlı</a:t>
            </a:r>
            <a:r>
              <a:rPr dirty="0" spc="-10">
                <a:latin typeface="Trebuchet MS"/>
                <a:cs typeface="Trebuchet MS"/>
              </a:rPr>
              <a:t>ğ</a:t>
            </a:r>
            <a:r>
              <a:rPr dirty="0" spc="-10"/>
              <a:t>ı </a:t>
            </a:r>
            <a:r>
              <a:rPr dirty="0"/>
              <a:t>özden</a:t>
            </a:r>
            <a:r>
              <a:rPr dirty="0" spc="-30"/>
              <a:t> </a:t>
            </a:r>
            <a:r>
              <a:rPr dirty="0"/>
              <a:t>önce gelir.</a:t>
            </a:r>
            <a:r>
              <a:rPr dirty="0" spc="-5"/>
              <a:t> </a:t>
            </a:r>
            <a:r>
              <a:rPr dirty="0" spc="-20"/>
              <a:t>Dolayısı</a:t>
            </a:r>
            <a:r>
              <a:rPr dirty="0"/>
              <a:t> ile</a:t>
            </a:r>
            <a:r>
              <a:rPr dirty="0" spc="-5"/>
              <a:t> </a:t>
            </a:r>
            <a:r>
              <a:rPr dirty="0"/>
              <a:t>insan do</a:t>
            </a:r>
            <a:r>
              <a:rPr dirty="0">
                <a:latin typeface="Trebuchet MS"/>
                <a:cs typeface="Trebuchet MS"/>
              </a:rPr>
              <a:t>ğ</a:t>
            </a:r>
            <a:r>
              <a:rPr dirty="0"/>
              <a:t>u</a:t>
            </a:r>
            <a:r>
              <a:rPr dirty="0">
                <a:latin typeface="Trebuchet MS"/>
                <a:cs typeface="Trebuchet MS"/>
              </a:rPr>
              <a:t>ş</a:t>
            </a:r>
            <a:r>
              <a:rPr dirty="0"/>
              <a:t>tan</a:t>
            </a:r>
            <a:r>
              <a:rPr dirty="0" spc="-5"/>
              <a:t> </a:t>
            </a:r>
            <a:r>
              <a:rPr dirty="0" spc="-30"/>
              <a:t>programlanmı</a:t>
            </a:r>
            <a:r>
              <a:rPr dirty="0" spc="-30">
                <a:latin typeface="Trebuchet MS"/>
                <a:cs typeface="Trebuchet MS"/>
              </a:rPr>
              <a:t>ş</a:t>
            </a:r>
            <a:r>
              <a:rPr dirty="0" spc="-220">
                <a:latin typeface="Trebuchet MS"/>
                <a:cs typeface="Trebuchet MS"/>
              </a:rPr>
              <a:t> </a:t>
            </a:r>
            <a:r>
              <a:rPr dirty="0" spc="-10"/>
              <a:t>dura</a:t>
            </a:r>
            <a:r>
              <a:rPr dirty="0" spc="-10">
                <a:latin typeface="Trebuchet MS"/>
                <a:cs typeface="Trebuchet MS"/>
              </a:rPr>
              <a:t>ğ</a:t>
            </a:r>
            <a:r>
              <a:rPr dirty="0" spc="-10"/>
              <a:t>an </a:t>
            </a:r>
            <a:r>
              <a:rPr dirty="0" spc="60"/>
              <a:t>bir</a:t>
            </a:r>
            <a:r>
              <a:rPr dirty="0" spc="-40"/>
              <a:t> </a:t>
            </a:r>
            <a:r>
              <a:rPr dirty="0"/>
              <a:t>varlık</a:t>
            </a:r>
            <a:r>
              <a:rPr dirty="0" spc="-40"/>
              <a:t> </a:t>
            </a:r>
            <a:r>
              <a:rPr dirty="0" spc="-20"/>
              <a:t>de</a:t>
            </a:r>
            <a:r>
              <a:rPr dirty="0" spc="-20">
                <a:latin typeface="Trebuchet MS"/>
                <a:cs typeface="Trebuchet MS"/>
              </a:rPr>
              <a:t>ğ</a:t>
            </a:r>
            <a:r>
              <a:rPr dirty="0" spc="-20"/>
              <a:t>ildir.</a:t>
            </a:r>
            <a:r>
              <a:rPr dirty="0" spc="-35"/>
              <a:t> </a:t>
            </a:r>
            <a:r>
              <a:rPr dirty="0" spc="-620"/>
              <a:t>Y</a:t>
            </a:r>
            <a:r>
              <a:rPr dirty="0" spc="60"/>
              <a:t>a</a:t>
            </a:r>
            <a:r>
              <a:rPr dirty="0" spc="-215"/>
              <a:t>r</a:t>
            </a:r>
            <a:r>
              <a:rPr dirty="0" spc="-110"/>
              <a:t>a</a:t>
            </a:r>
            <a:r>
              <a:rPr dirty="0" spc="-25"/>
              <a:t>t</a:t>
            </a:r>
            <a:r>
              <a:rPr dirty="0" spc="-30"/>
              <a:t>ı</a:t>
            </a:r>
            <a:r>
              <a:rPr dirty="0" spc="-25"/>
              <a:t>c</a:t>
            </a:r>
            <a:r>
              <a:rPr dirty="0" spc="-35"/>
              <a:t>ı</a:t>
            </a:r>
            <a:r>
              <a:rPr dirty="0" spc="-25"/>
              <a:t>l</a:t>
            </a:r>
            <a:r>
              <a:rPr dirty="0" spc="-35"/>
              <a:t>ı</a:t>
            </a:r>
            <a:r>
              <a:rPr dirty="0" spc="-35">
                <a:latin typeface="Trebuchet MS"/>
                <a:cs typeface="Trebuchet MS"/>
              </a:rPr>
              <a:t>ğ</a:t>
            </a:r>
            <a:r>
              <a:rPr dirty="0" spc="-25"/>
              <a:t>a</a:t>
            </a:r>
            <a:r>
              <a:rPr dirty="0" spc="-40"/>
              <a:t> </a:t>
            </a:r>
            <a:r>
              <a:rPr dirty="0"/>
              <a:t>ve</a:t>
            </a:r>
            <a:r>
              <a:rPr dirty="0" spc="-35"/>
              <a:t> </a:t>
            </a:r>
            <a:r>
              <a:rPr dirty="0" spc="-55"/>
              <a:t>özgürlü</a:t>
            </a:r>
            <a:r>
              <a:rPr dirty="0" spc="-55">
                <a:latin typeface="Trebuchet MS"/>
                <a:cs typeface="Trebuchet MS"/>
              </a:rPr>
              <a:t>ğ</a:t>
            </a:r>
            <a:r>
              <a:rPr dirty="0" spc="-55"/>
              <a:t>e</a:t>
            </a:r>
            <a:r>
              <a:rPr dirty="0" spc="-35"/>
              <a:t> </a:t>
            </a:r>
            <a:r>
              <a:rPr dirty="0" spc="-45"/>
              <a:t>dü</a:t>
            </a:r>
            <a:r>
              <a:rPr dirty="0" spc="-45">
                <a:latin typeface="Trebuchet MS"/>
                <a:cs typeface="Trebuchet MS"/>
              </a:rPr>
              <a:t>ş</a:t>
            </a:r>
            <a:r>
              <a:rPr dirty="0" spc="-45"/>
              <a:t>künlü</a:t>
            </a:r>
            <a:r>
              <a:rPr dirty="0" spc="-45">
                <a:latin typeface="Trebuchet MS"/>
                <a:cs typeface="Trebuchet MS"/>
              </a:rPr>
              <a:t>ğ</a:t>
            </a:r>
            <a:r>
              <a:rPr dirty="0" spc="-45"/>
              <a:t>ü</a:t>
            </a:r>
            <a:r>
              <a:rPr dirty="0" spc="-40"/>
              <a:t> </a:t>
            </a:r>
            <a:r>
              <a:rPr dirty="0" spc="-10"/>
              <a:t>sayesinde </a:t>
            </a:r>
            <a:r>
              <a:rPr dirty="0" spc="-25"/>
              <a:t>özünü</a:t>
            </a:r>
            <a:r>
              <a:rPr dirty="0" spc="-105"/>
              <a:t> </a:t>
            </a:r>
            <a:r>
              <a:rPr dirty="0"/>
              <a:t>kendisi</a:t>
            </a:r>
            <a:r>
              <a:rPr dirty="0" spc="-100"/>
              <a:t> </a:t>
            </a:r>
            <a:r>
              <a:rPr dirty="0" spc="-10"/>
              <a:t>belirlemi</a:t>
            </a:r>
            <a:r>
              <a:rPr dirty="0" spc="-10">
                <a:latin typeface="Trebuchet MS"/>
                <a:cs typeface="Trebuchet MS"/>
              </a:rPr>
              <a:t>ş</a:t>
            </a:r>
            <a:r>
              <a:rPr dirty="0" spc="-10"/>
              <a:t>tir.</a:t>
            </a:r>
          </a:p>
          <a:p>
            <a:pPr marL="409575" marR="5080">
              <a:lnSpc>
                <a:spcPct val="136800"/>
              </a:lnSpc>
              <a:spcBef>
                <a:spcPts val="2600"/>
              </a:spcBef>
            </a:pPr>
            <a:r>
              <a:rPr dirty="0"/>
              <a:t>Varolu</a:t>
            </a:r>
            <a:r>
              <a:rPr dirty="0">
                <a:latin typeface="Trebuchet MS"/>
                <a:cs typeface="Trebuchet MS"/>
              </a:rPr>
              <a:t>ş</a:t>
            </a:r>
            <a:r>
              <a:rPr dirty="0"/>
              <a:t>çu</a:t>
            </a:r>
            <a:r>
              <a:rPr dirty="0" spc="-75"/>
              <a:t> </a:t>
            </a:r>
            <a:r>
              <a:rPr dirty="0" spc="-10"/>
              <a:t>felsefe,</a:t>
            </a:r>
            <a:r>
              <a:rPr dirty="0" spc="-75"/>
              <a:t> </a:t>
            </a:r>
            <a:r>
              <a:rPr dirty="0" spc="-55"/>
              <a:t>geleneksel</a:t>
            </a:r>
            <a:r>
              <a:rPr dirty="0" spc="-75"/>
              <a:t> </a:t>
            </a:r>
            <a:r>
              <a:rPr dirty="0"/>
              <a:t>felsefe</a:t>
            </a:r>
            <a:r>
              <a:rPr dirty="0" spc="-75"/>
              <a:t> </a:t>
            </a:r>
            <a:r>
              <a:rPr dirty="0"/>
              <a:t>gibi</a:t>
            </a:r>
            <a:r>
              <a:rPr dirty="0" spc="-75"/>
              <a:t> </a:t>
            </a:r>
            <a:r>
              <a:rPr dirty="0"/>
              <a:t>bilimin</a:t>
            </a:r>
            <a:r>
              <a:rPr dirty="0" spc="-75"/>
              <a:t> </a:t>
            </a:r>
            <a:r>
              <a:rPr dirty="0" spc="-20"/>
              <a:t>problemleri</a:t>
            </a:r>
            <a:r>
              <a:rPr dirty="0" spc="-75"/>
              <a:t> </a:t>
            </a:r>
            <a:r>
              <a:rPr dirty="0" spc="-25"/>
              <a:t>ile </a:t>
            </a:r>
            <a:r>
              <a:rPr dirty="0"/>
              <a:t>u</a:t>
            </a:r>
            <a:r>
              <a:rPr dirty="0">
                <a:latin typeface="Trebuchet MS"/>
                <a:cs typeface="Trebuchet MS"/>
              </a:rPr>
              <a:t>ğ</a:t>
            </a:r>
            <a:r>
              <a:rPr dirty="0"/>
              <a:t>ra</a:t>
            </a:r>
            <a:r>
              <a:rPr dirty="0">
                <a:latin typeface="Trebuchet MS"/>
                <a:cs typeface="Trebuchet MS"/>
              </a:rPr>
              <a:t>ş</a:t>
            </a:r>
            <a:r>
              <a:rPr dirty="0"/>
              <a:t>mak</a:t>
            </a:r>
            <a:r>
              <a:rPr dirty="0" spc="-65"/>
              <a:t> </a:t>
            </a:r>
            <a:r>
              <a:rPr dirty="0"/>
              <a:t>yerine,</a:t>
            </a:r>
            <a:r>
              <a:rPr dirty="0" spc="-60"/>
              <a:t> </a:t>
            </a:r>
            <a:r>
              <a:rPr dirty="0"/>
              <a:t>hayatın</a:t>
            </a:r>
            <a:r>
              <a:rPr dirty="0" spc="-65"/>
              <a:t> </a:t>
            </a:r>
            <a:r>
              <a:rPr dirty="0" spc="-85"/>
              <a:t>devamlı</a:t>
            </a:r>
            <a:r>
              <a:rPr dirty="0" spc="-60"/>
              <a:t> </a:t>
            </a:r>
            <a:r>
              <a:rPr dirty="0" spc="-40"/>
              <a:t>meseleleri</a:t>
            </a:r>
            <a:r>
              <a:rPr dirty="0" spc="-65"/>
              <a:t> </a:t>
            </a:r>
            <a:r>
              <a:rPr dirty="0"/>
              <a:t>ile</a:t>
            </a:r>
            <a:r>
              <a:rPr dirty="0" spc="-60"/>
              <a:t> </a:t>
            </a:r>
            <a:r>
              <a:rPr dirty="0" spc="-20"/>
              <a:t>özellikle</a:t>
            </a:r>
            <a:r>
              <a:rPr dirty="0" spc="-65"/>
              <a:t> </a:t>
            </a:r>
            <a:r>
              <a:rPr dirty="0"/>
              <a:t>de</a:t>
            </a:r>
            <a:r>
              <a:rPr dirty="0" spc="-60"/>
              <a:t> </a:t>
            </a:r>
            <a:r>
              <a:rPr dirty="0" spc="-70"/>
              <a:t>ölüm</a:t>
            </a:r>
            <a:r>
              <a:rPr dirty="0" spc="-65"/>
              <a:t> </a:t>
            </a:r>
            <a:r>
              <a:rPr dirty="0" spc="-25"/>
              <a:t>ve </a:t>
            </a:r>
            <a:r>
              <a:rPr dirty="0" spc="-114"/>
              <a:t>kaçınılmazlı</a:t>
            </a:r>
            <a:r>
              <a:rPr dirty="0" spc="-114">
                <a:latin typeface="Trebuchet MS"/>
                <a:cs typeface="Trebuchet MS"/>
              </a:rPr>
              <a:t>ğ</a:t>
            </a:r>
            <a:r>
              <a:rPr dirty="0" spc="-114"/>
              <a:t>ı</a:t>
            </a:r>
            <a:r>
              <a:rPr dirty="0" spc="-75"/>
              <a:t> </a:t>
            </a:r>
            <a:r>
              <a:rPr dirty="0"/>
              <a:t>ile,</a:t>
            </a:r>
            <a:r>
              <a:rPr dirty="0" spc="-75"/>
              <a:t> </a:t>
            </a:r>
            <a:r>
              <a:rPr dirty="0" spc="60"/>
              <a:t>a</a:t>
            </a:r>
            <a:r>
              <a:rPr dirty="0" spc="60">
                <a:latin typeface="Trebuchet MS"/>
                <a:cs typeface="Trebuchet MS"/>
              </a:rPr>
              <a:t>ş</a:t>
            </a:r>
            <a:r>
              <a:rPr dirty="0" spc="60"/>
              <a:t>k,</a:t>
            </a:r>
            <a:r>
              <a:rPr dirty="0" spc="-70"/>
              <a:t> </a:t>
            </a:r>
            <a:r>
              <a:rPr dirty="0"/>
              <a:t>acı</a:t>
            </a:r>
            <a:r>
              <a:rPr dirty="0" spc="-75"/>
              <a:t> </a:t>
            </a:r>
            <a:r>
              <a:rPr dirty="0"/>
              <a:t>çekme,</a:t>
            </a:r>
            <a:r>
              <a:rPr dirty="0" spc="-75"/>
              <a:t> </a:t>
            </a:r>
            <a:r>
              <a:rPr dirty="0"/>
              <a:t>seçme</a:t>
            </a:r>
            <a:r>
              <a:rPr dirty="0" spc="-70"/>
              <a:t> </a:t>
            </a:r>
            <a:r>
              <a:rPr dirty="0"/>
              <a:t>gerçe</a:t>
            </a:r>
            <a:r>
              <a:rPr dirty="0">
                <a:latin typeface="Trebuchet MS"/>
                <a:cs typeface="Trebuchet MS"/>
              </a:rPr>
              <a:t>ğ</a:t>
            </a:r>
            <a:r>
              <a:rPr dirty="0"/>
              <a:t>i,</a:t>
            </a:r>
            <a:r>
              <a:rPr dirty="0" spc="-75"/>
              <a:t> </a:t>
            </a:r>
            <a:r>
              <a:rPr dirty="0"/>
              <a:t>özgürlük</a:t>
            </a:r>
            <a:r>
              <a:rPr dirty="0" spc="-70"/>
              <a:t> </a:t>
            </a:r>
            <a:r>
              <a:rPr dirty="0" spc="-10"/>
              <a:t>tecrübesi, </a:t>
            </a:r>
            <a:r>
              <a:rPr dirty="0"/>
              <a:t>ferdî</a:t>
            </a:r>
            <a:r>
              <a:rPr dirty="0" spc="20"/>
              <a:t> </a:t>
            </a:r>
            <a:r>
              <a:rPr dirty="0"/>
              <a:t>ili</a:t>
            </a:r>
            <a:r>
              <a:rPr dirty="0">
                <a:latin typeface="Trebuchet MS"/>
                <a:cs typeface="Trebuchet MS"/>
              </a:rPr>
              <a:t>ş</a:t>
            </a:r>
            <a:r>
              <a:rPr dirty="0"/>
              <a:t>kilerin</a:t>
            </a:r>
            <a:r>
              <a:rPr dirty="0" spc="35"/>
              <a:t> </a:t>
            </a:r>
            <a:r>
              <a:rPr dirty="0" spc="-20"/>
              <a:t>verimlili</a:t>
            </a:r>
            <a:r>
              <a:rPr dirty="0" spc="-20">
                <a:latin typeface="Trebuchet MS"/>
                <a:cs typeface="Trebuchet MS"/>
              </a:rPr>
              <a:t>ğ</a:t>
            </a:r>
            <a:r>
              <a:rPr dirty="0" spc="-20"/>
              <a:t>i</a:t>
            </a:r>
            <a:r>
              <a:rPr dirty="0" spc="30"/>
              <a:t> </a:t>
            </a:r>
            <a:r>
              <a:rPr dirty="0"/>
              <a:t>veya</a:t>
            </a:r>
            <a:r>
              <a:rPr dirty="0" spc="30"/>
              <a:t> </a:t>
            </a:r>
            <a:r>
              <a:rPr dirty="0" spc="-10"/>
              <a:t>verimsizlili</a:t>
            </a:r>
            <a:r>
              <a:rPr dirty="0" spc="-10">
                <a:latin typeface="Trebuchet MS"/>
                <a:cs typeface="Trebuchet MS"/>
              </a:rPr>
              <a:t>ğ</a:t>
            </a:r>
            <a:r>
              <a:rPr dirty="0" spc="-10"/>
              <a:t>i</a:t>
            </a:r>
            <a:r>
              <a:rPr dirty="0" spc="35"/>
              <a:t> </a:t>
            </a:r>
            <a:r>
              <a:rPr dirty="0"/>
              <a:t>gibi</a:t>
            </a:r>
            <a:r>
              <a:rPr dirty="0" spc="30"/>
              <a:t> </a:t>
            </a:r>
            <a:r>
              <a:rPr dirty="0"/>
              <a:t>konular</a:t>
            </a:r>
            <a:r>
              <a:rPr dirty="0" spc="30"/>
              <a:t> </a:t>
            </a:r>
            <a:r>
              <a:rPr dirty="0"/>
              <a:t>üzerinde</a:t>
            </a:r>
            <a:r>
              <a:rPr dirty="0" spc="35"/>
              <a:t> </a:t>
            </a:r>
            <a:r>
              <a:rPr dirty="0" spc="-10"/>
              <a:t>durur.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32400" y="812800"/>
            <a:ext cx="2550160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 spc="-25"/>
              <a:t>Sophos</a:t>
            </a:r>
            <a:endParaRPr sz="7200"/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1041400" y="2145385"/>
            <a:ext cx="11294110" cy="63881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36100"/>
              </a:lnSpc>
              <a:spcBef>
                <a:spcPts val="95"/>
              </a:spcBef>
            </a:pPr>
            <a:r>
              <a:rPr dirty="0" sz="2450">
                <a:solidFill>
                  <a:srgbClr val="0070C0"/>
                </a:solidFill>
                <a:latin typeface="Arial Narrow"/>
                <a:cs typeface="Arial Narrow"/>
              </a:rPr>
              <a:t>Sofistler</a:t>
            </a:r>
            <a:r>
              <a:rPr dirty="0" sz="2450">
                <a:latin typeface="Arial Narrow"/>
                <a:cs typeface="Arial Narrow"/>
              </a:rPr>
              <a:t>,</a:t>
            </a:r>
            <a:r>
              <a:rPr dirty="0" sz="2450" spc="30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M.Ö.</a:t>
            </a:r>
            <a:r>
              <a:rPr dirty="0" sz="2450" spc="40">
                <a:latin typeface="Arial Narrow"/>
                <a:cs typeface="Arial Narrow"/>
              </a:rPr>
              <a:t> </a:t>
            </a:r>
            <a:r>
              <a:rPr dirty="0" sz="2450" spc="190">
                <a:latin typeface="Arial Narrow"/>
                <a:cs typeface="Arial Narrow"/>
              </a:rPr>
              <a:t>5.</a:t>
            </a:r>
            <a:r>
              <a:rPr dirty="0" sz="2450" spc="45">
                <a:latin typeface="Arial Narrow"/>
                <a:cs typeface="Arial Narrow"/>
              </a:rPr>
              <a:t> </a:t>
            </a:r>
            <a:r>
              <a:rPr dirty="0" sz="2450" spc="-10">
                <a:latin typeface="Arial Narrow"/>
                <a:cs typeface="Arial Narrow"/>
              </a:rPr>
              <a:t>yüzyılda</a:t>
            </a:r>
            <a:r>
              <a:rPr dirty="0" sz="2450" spc="45"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FF0000"/>
                </a:solidFill>
                <a:latin typeface="Arial Narrow"/>
                <a:cs typeface="Arial Narrow"/>
              </a:rPr>
              <a:t>para</a:t>
            </a:r>
            <a:r>
              <a:rPr dirty="0" sz="2450" spc="4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 spc="-50">
                <a:solidFill>
                  <a:srgbClr val="FF0000"/>
                </a:solidFill>
                <a:latin typeface="Arial Narrow"/>
                <a:cs typeface="Arial Narrow"/>
              </a:rPr>
              <a:t>kar</a:t>
            </a:r>
            <a:r>
              <a:rPr dirty="0" sz="2450" spc="-50">
                <a:solidFill>
                  <a:srgbClr val="FF0000"/>
                </a:solidFill>
                <a:latin typeface="Trebuchet MS"/>
                <a:cs typeface="Trebuchet MS"/>
              </a:rPr>
              <a:t>ş</a:t>
            </a:r>
            <a:r>
              <a:rPr dirty="0" sz="2450" spc="-50">
                <a:solidFill>
                  <a:srgbClr val="FF0000"/>
                </a:solidFill>
                <a:latin typeface="Arial Narrow"/>
                <a:cs typeface="Arial Narrow"/>
              </a:rPr>
              <a:t>ılı</a:t>
            </a:r>
            <a:r>
              <a:rPr dirty="0" sz="2450" spc="-50">
                <a:solidFill>
                  <a:srgbClr val="FF0000"/>
                </a:solidFill>
                <a:latin typeface="Trebuchet MS"/>
                <a:cs typeface="Trebuchet MS"/>
              </a:rPr>
              <a:t>ğ</a:t>
            </a:r>
            <a:r>
              <a:rPr dirty="0" sz="2450" spc="-50">
                <a:solidFill>
                  <a:srgbClr val="FF0000"/>
                </a:solidFill>
                <a:latin typeface="Arial Narrow"/>
                <a:cs typeface="Arial Narrow"/>
              </a:rPr>
              <a:t>ında</a:t>
            </a:r>
            <a:r>
              <a:rPr dirty="0" sz="2450" spc="45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FF0000"/>
                </a:solidFill>
                <a:latin typeface="Arial Narrow"/>
                <a:cs typeface="Arial Narrow"/>
              </a:rPr>
              <a:t>felsefe</a:t>
            </a:r>
            <a:r>
              <a:rPr dirty="0" sz="2450" spc="4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FF0000"/>
                </a:solidFill>
                <a:latin typeface="Arial Narrow"/>
                <a:cs typeface="Arial Narrow"/>
              </a:rPr>
              <a:t>ö</a:t>
            </a:r>
            <a:r>
              <a:rPr dirty="0" sz="2450">
                <a:solidFill>
                  <a:srgbClr val="FF0000"/>
                </a:solidFill>
                <a:latin typeface="Trebuchet MS"/>
                <a:cs typeface="Trebuchet MS"/>
              </a:rPr>
              <a:t>ğ</a:t>
            </a:r>
            <a:r>
              <a:rPr dirty="0" sz="2450">
                <a:solidFill>
                  <a:srgbClr val="FF0000"/>
                </a:solidFill>
                <a:latin typeface="Arial Narrow"/>
                <a:cs typeface="Arial Narrow"/>
              </a:rPr>
              <a:t>reten</a:t>
            </a:r>
            <a:r>
              <a:rPr dirty="0" sz="2450" spc="45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FF0000"/>
                </a:solidFill>
                <a:latin typeface="Arial Narrow"/>
                <a:cs typeface="Arial Narrow"/>
              </a:rPr>
              <a:t>gezgin</a:t>
            </a:r>
            <a:r>
              <a:rPr dirty="0" sz="2450" spc="4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FF0000"/>
                </a:solidFill>
                <a:latin typeface="Arial Narrow"/>
                <a:cs typeface="Arial Narrow"/>
              </a:rPr>
              <a:t>felsefecilerdir</a:t>
            </a:r>
            <a:r>
              <a:rPr dirty="0" sz="2450">
                <a:latin typeface="Arial Narrow"/>
                <a:cs typeface="Arial Narrow"/>
              </a:rPr>
              <a:t>.</a:t>
            </a:r>
            <a:r>
              <a:rPr dirty="0" sz="2450" spc="45">
                <a:latin typeface="Arial Narrow"/>
                <a:cs typeface="Arial Narrow"/>
              </a:rPr>
              <a:t> </a:t>
            </a:r>
            <a:r>
              <a:rPr dirty="0" sz="2450" spc="-10">
                <a:latin typeface="Arial Narrow"/>
                <a:cs typeface="Arial Narrow"/>
              </a:rPr>
              <a:t>Özellikle</a:t>
            </a:r>
            <a:r>
              <a:rPr dirty="0" sz="2450" spc="610">
                <a:latin typeface="Arial Narrow"/>
                <a:cs typeface="Arial Narrow"/>
              </a:rPr>
              <a:t> </a:t>
            </a:r>
            <a:r>
              <a:rPr dirty="0" sz="2450" spc="60">
                <a:latin typeface="Arial Narrow"/>
                <a:cs typeface="Arial Narrow"/>
              </a:rPr>
              <a:t>Atina’da</a:t>
            </a:r>
            <a:r>
              <a:rPr dirty="0" sz="2450" spc="45">
                <a:latin typeface="Arial Narrow"/>
                <a:cs typeface="Arial Narrow"/>
              </a:rPr>
              <a:t> </a:t>
            </a:r>
            <a:r>
              <a:rPr dirty="0" sz="2450" spc="-20">
                <a:latin typeface="Arial Narrow"/>
                <a:cs typeface="Arial Narrow"/>
              </a:rPr>
              <a:t>ça</a:t>
            </a:r>
            <a:r>
              <a:rPr dirty="0" sz="2450" spc="-20">
                <a:latin typeface="Trebuchet MS"/>
                <a:cs typeface="Trebuchet MS"/>
              </a:rPr>
              <a:t>ğ</a:t>
            </a:r>
            <a:r>
              <a:rPr dirty="0" sz="2450" spc="-20">
                <a:latin typeface="Arial Narrow"/>
                <a:cs typeface="Arial Narrow"/>
              </a:rPr>
              <a:t>ın</a:t>
            </a:r>
            <a:r>
              <a:rPr dirty="0" sz="2450" spc="60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önde</a:t>
            </a:r>
            <a:r>
              <a:rPr dirty="0" sz="2450" spc="60">
                <a:latin typeface="Arial Narrow"/>
                <a:cs typeface="Arial Narrow"/>
              </a:rPr>
              <a:t> </a:t>
            </a:r>
            <a:r>
              <a:rPr dirty="0" sz="2450" spc="-10">
                <a:latin typeface="Arial Narrow"/>
                <a:cs typeface="Arial Narrow"/>
              </a:rPr>
              <a:t>gelen</a:t>
            </a:r>
            <a:r>
              <a:rPr dirty="0" sz="2450" spc="55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bilgeleri</a:t>
            </a:r>
            <a:r>
              <a:rPr dirty="0" sz="2450" spc="60">
                <a:latin typeface="Arial Narrow"/>
                <a:cs typeface="Arial Narrow"/>
              </a:rPr>
              <a:t> </a:t>
            </a:r>
            <a:r>
              <a:rPr dirty="0" sz="2450" spc="50">
                <a:latin typeface="Arial Narrow"/>
                <a:cs typeface="Arial Narrow"/>
              </a:rPr>
              <a:t>var</a:t>
            </a:r>
            <a:r>
              <a:rPr dirty="0" sz="2450" spc="55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olan</a:t>
            </a:r>
            <a:r>
              <a:rPr dirty="0" sz="2450" spc="60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de</a:t>
            </a:r>
            <a:r>
              <a:rPr dirty="0" sz="2450">
                <a:latin typeface="Trebuchet MS"/>
                <a:cs typeface="Trebuchet MS"/>
              </a:rPr>
              <a:t>ğ</a:t>
            </a:r>
            <a:r>
              <a:rPr dirty="0" sz="2450">
                <a:latin typeface="Arial Narrow"/>
                <a:cs typeface="Arial Narrow"/>
              </a:rPr>
              <a:t>erleri</a:t>
            </a:r>
            <a:r>
              <a:rPr dirty="0" sz="2450" spc="55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(kritias)</a:t>
            </a:r>
            <a:r>
              <a:rPr dirty="0" sz="2450" spc="60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ele</a:t>
            </a:r>
            <a:r>
              <a:rPr dirty="0" sz="2450">
                <a:latin typeface="Trebuchet MS"/>
                <a:cs typeface="Trebuchet MS"/>
              </a:rPr>
              <a:t>ş</a:t>
            </a:r>
            <a:r>
              <a:rPr dirty="0" sz="2450">
                <a:latin typeface="Arial Narrow"/>
                <a:cs typeface="Arial Narrow"/>
              </a:rPr>
              <a:t>tirmi</a:t>
            </a:r>
            <a:r>
              <a:rPr dirty="0" sz="2450">
                <a:latin typeface="Trebuchet MS"/>
                <a:cs typeface="Trebuchet MS"/>
              </a:rPr>
              <a:t>ş</a:t>
            </a:r>
            <a:r>
              <a:rPr dirty="0" sz="2450">
                <a:latin typeface="Arial Narrow"/>
                <a:cs typeface="Arial Narrow"/>
              </a:rPr>
              <a:t>lerdir.</a:t>
            </a:r>
            <a:r>
              <a:rPr dirty="0" sz="2450" spc="55"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0070C0"/>
                </a:solidFill>
                <a:latin typeface="Arial Narrow"/>
                <a:cs typeface="Arial Narrow"/>
              </a:rPr>
              <a:t>Göreceli</a:t>
            </a:r>
            <a:r>
              <a:rPr dirty="0" sz="2450" spc="6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0070C0"/>
                </a:solidFill>
                <a:latin typeface="Arial Narrow"/>
                <a:cs typeface="Arial Narrow"/>
              </a:rPr>
              <a:t>ve</a:t>
            </a:r>
            <a:r>
              <a:rPr dirty="0" sz="2450" spc="55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50" spc="-10">
                <a:solidFill>
                  <a:srgbClr val="0070C0"/>
                </a:solidFill>
                <a:latin typeface="Arial Narrow"/>
                <a:cs typeface="Arial Narrow"/>
              </a:rPr>
              <a:t>ku</a:t>
            </a:r>
            <a:r>
              <a:rPr dirty="0" sz="2450" spc="-10">
                <a:solidFill>
                  <a:srgbClr val="0070C0"/>
                </a:solidFill>
                <a:latin typeface="Trebuchet MS"/>
                <a:cs typeface="Trebuchet MS"/>
              </a:rPr>
              <a:t>ş</a:t>
            </a:r>
            <a:r>
              <a:rPr dirty="0" sz="2450" spc="-10">
                <a:solidFill>
                  <a:srgbClr val="0070C0"/>
                </a:solidFill>
                <a:latin typeface="Arial Narrow"/>
                <a:cs typeface="Arial Narrow"/>
              </a:rPr>
              <a:t>kucu </a:t>
            </a:r>
            <a:r>
              <a:rPr dirty="0" sz="2450">
                <a:solidFill>
                  <a:srgbClr val="0070C0"/>
                </a:solidFill>
                <a:latin typeface="Arial Narrow"/>
                <a:cs typeface="Arial Narrow"/>
              </a:rPr>
              <a:t>dü</a:t>
            </a:r>
            <a:r>
              <a:rPr dirty="0" sz="2450">
                <a:solidFill>
                  <a:srgbClr val="0070C0"/>
                </a:solidFill>
                <a:latin typeface="Trebuchet MS"/>
                <a:cs typeface="Trebuchet MS"/>
              </a:rPr>
              <a:t>ş</a:t>
            </a:r>
            <a:r>
              <a:rPr dirty="0" sz="2450">
                <a:solidFill>
                  <a:srgbClr val="0070C0"/>
                </a:solidFill>
                <a:latin typeface="Arial Narrow"/>
                <a:cs typeface="Arial Narrow"/>
              </a:rPr>
              <a:t>üncenin</a:t>
            </a:r>
            <a:r>
              <a:rPr dirty="0" sz="2450" spc="204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0070C0"/>
                </a:solidFill>
                <a:latin typeface="Arial Narrow"/>
                <a:cs typeface="Arial Narrow"/>
              </a:rPr>
              <a:t>köklerini</a:t>
            </a:r>
            <a:r>
              <a:rPr dirty="0" sz="2450" spc="215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0070C0"/>
                </a:solidFill>
                <a:latin typeface="Arial Narrow"/>
                <a:cs typeface="Arial Narrow"/>
              </a:rPr>
              <a:t>atmı</a:t>
            </a:r>
            <a:r>
              <a:rPr dirty="0" sz="2450">
                <a:solidFill>
                  <a:srgbClr val="0070C0"/>
                </a:solidFill>
                <a:latin typeface="Trebuchet MS"/>
                <a:cs typeface="Trebuchet MS"/>
              </a:rPr>
              <a:t>ş</a:t>
            </a:r>
            <a:r>
              <a:rPr dirty="0" sz="2450">
                <a:solidFill>
                  <a:srgbClr val="0070C0"/>
                </a:solidFill>
                <a:latin typeface="Arial Narrow"/>
                <a:cs typeface="Arial Narrow"/>
              </a:rPr>
              <a:t>lar</a:t>
            </a:r>
            <a:r>
              <a:rPr dirty="0" sz="2450" spc="215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0070C0"/>
                </a:solidFill>
                <a:latin typeface="Arial Narrow"/>
                <a:cs typeface="Arial Narrow"/>
              </a:rPr>
              <a:t>ve</a:t>
            </a:r>
            <a:r>
              <a:rPr dirty="0" sz="2450" spc="22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0070C0"/>
                </a:solidFill>
                <a:latin typeface="Arial Narrow"/>
                <a:cs typeface="Arial Narrow"/>
              </a:rPr>
              <a:t>geli</a:t>
            </a:r>
            <a:r>
              <a:rPr dirty="0" sz="2450">
                <a:solidFill>
                  <a:srgbClr val="0070C0"/>
                </a:solidFill>
                <a:latin typeface="Trebuchet MS"/>
                <a:cs typeface="Trebuchet MS"/>
              </a:rPr>
              <a:t>ş</a:t>
            </a:r>
            <a:r>
              <a:rPr dirty="0" sz="2450">
                <a:solidFill>
                  <a:srgbClr val="0070C0"/>
                </a:solidFill>
                <a:latin typeface="Arial Narrow"/>
                <a:cs typeface="Arial Narrow"/>
              </a:rPr>
              <a:t>tirici</a:t>
            </a:r>
            <a:r>
              <a:rPr dirty="0" sz="2450" spc="215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50" spc="-10">
                <a:solidFill>
                  <a:srgbClr val="0070C0"/>
                </a:solidFill>
                <a:latin typeface="Arial Narrow"/>
                <a:cs typeface="Arial Narrow"/>
              </a:rPr>
              <a:t>olmu</a:t>
            </a:r>
            <a:r>
              <a:rPr dirty="0" sz="2450" spc="-10">
                <a:solidFill>
                  <a:srgbClr val="0070C0"/>
                </a:solidFill>
                <a:latin typeface="Trebuchet MS"/>
                <a:cs typeface="Trebuchet MS"/>
              </a:rPr>
              <a:t>ş</a:t>
            </a:r>
            <a:r>
              <a:rPr dirty="0" sz="2450" spc="-10">
                <a:solidFill>
                  <a:srgbClr val="0070C0"/>
                </a:solidFill>
                <a:latin typeface="Arial Narrow"/>
                <a:cs typeface="Arial Narrow"/>
              </a:rPr>
              <a:t>lardır</a:t>
            </a:r>
            <a:r>
              <a:rPr dirty="0" sz="2450" spc="-10">
                <a:latin typeface="Arial Narrow"/>
                <a:cs typeface="Arial Narrow"/>
              </a:rPr>
              <a:t>.</a:t>
            </a:r>
            <a:endParaRPr sz="245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050">
              <a:latin typeface="Arial Narrow"/>
              <a:cs typeface="Arial Narrow"/>
            </a:endParaRPr>
          </a:p>
          <a:p>
            <a:pPr marL="12700" marR="306705">
              <a:lnSpc>
                <a:spcPct val="136100"/>
              </a:lnSpc>
            </a:pPr>
            <a:r>
              <a:rPr dirty="0" sz="2450" spc="60">
                <a:latin typeface="Arial Narrow"/>
                <a:cs typeface="Arial Narrow"/>
              </a:rPr>
              <a:t>Sofist </a:t>
            </a:r>
            <a:r>
              <a:rPr dirty="0" sz="2450" spc="-10">
                <a:latin typeface="Arial Narrow"/>
                <a:cs typeface="Arial Narrow"/>
              </a:rPr>
              <a:t>kelimesi</a:t>
            </a:r>
            <a:r>
              <a:rPr dirty="0" sz="2450" spc="70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Yunanca</a:t>
            </a:r>
            <a:r>
              <a:rPr dirty="0" sz="2450" spc="70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sophos</a:t>
            </a:r>
            <a:r>
              <a:rPr dirty="0" sz="2450" spc="70">
                <a:latin typeface="Arial Narrow"/>
                <a:cs typeface="Arial Narrow"/>
              </a:rPr>
              <a:t> </a:t>
            </a:r>
            <a:r>
              <a:rPr dirty="0" sz="2450" spc="-10">
                <a:latin typeface="Arial Narrow"/>
                <a:cs typeface="Arial Narrow"/>
              </a:rPr>
              <a:t>(bilge,</a:t>
            </a:r>
            <a:r>
              <a:rPr dirty="0" sz="2450" spc="70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becerikli,</a:t>
            </a:r>
            <a:r>
              <a:rPr dirty="0" sz="2450" spc="75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zeki)</a:t>
            </a:r>
            <a:r>
              <a:rPr dirty="0" sz="2450" spc="70">
                <a:latin typeface="Arial Narrow"/>
                <a:cs typeface="Arial Narrow"/>
              </a:rPr>
              <a:t> </a:t>
            </a:r>
            <a:r>
              <a:rPr dirty="0" sz="2450" spc="-20">
                <a:latin typeface="Arial Narrow"/>
                <a:cs typeface="Arial Narrow"/>
              </a:rPr>
              <a:t>sözcü</a:t>
            </a:r>
            <a:r>
              <a:rPr dirty="0" sz="2450" spc="-20">
                <a:latin typeface="Trebuchet MS"/>
                <a:cs typeface="Trebuchet MS"/>
              </a:rPr>
              <a:t>ğ</a:t>
            </a:r>
            <a:r>
              <a:rPr dirty="0" sz="2450" spc="-20">
                <a:latin typeface="Arial Narrow"/>
                <a:cs typeface="Arial Narrow"/>
              </a:rPr>
              <a:t>ünden</a:t>
            </a:r>
            <a:r>
              <a:rPr dirty="0" sz="2450" spc="70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türetilen</a:t>
            </a:r>
            <a:r>
              <a:rPr dirty="0" sz="2450" spc="70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sophistes’ten</a:t>
            </a:r>
            <a:r>
              <a:rPr dirty="0" sz="2450" spc="70">
                <a:latin typeface="Arial Narrow"/>
                <a:cs typeface="Arial Narrow"/>
              </a:rPr>
              <a:t> </a:t>
            </a:r>
            <a:r>
              <a:rPr dirty="0" sz="2450" spc="-10">
                <a:latin typeface="Arial Narrow"/>
                <a:cs typeface="Arial Narrow"/>
              </a:rPr>
              <a:t>gelir, </a:t>
            </a:r>
            <a:r>
              <a:rPr dirty="0" sz="2450">
                <a:solidFill>
                  <a:srgbClr val="0070C0"/>
                </a:solidFill>
                <a:latin typeface="Arial Narrow"/>
                <a:cs typeface="Arial Narrow"/>
              </a:rPr>
              <a:t>ö</a:t>
            </a:r>
            <a:r>
              <a:rPr dirty="0" sz="2450">
                <a:solidFill>
                  <a:srgbClr val="0070C0"/>
                </a:solidFill>
                <a:latin typeface="Trebuchet MS"/>
                <a:cs typeface="Trebuchet MS"/>
              </a:rPr>
              <a:t>ğ</a:t>
            </a:r>
            <a:r>
              <a:rPr dirty="0" sz="2450">
                <a:solidFill>
                  <a:srgbClr val="0070C0"/>
                </a:solidFill>
                <a:latin typeface="Arial Narrow"/>
                <a:cs typeface="Arial Narrow"/>
              </a:rPr>
              <a:t>renmeyi</a:t>
            </a:r>
            <a:r>
              <a:rPr dirty="0" sz="2450" spc="75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0070C0"/>
                </a:solidFill>
                <a:latin typeface="Arial Narrow"/>
                <a:cs typeface="Arial Narrow"/>
              </a:rPr>
              <a:t>ve</a:t>
            </a:r>
            <a:r>
              <a:rPr dirty="0" sz="2450" spc="7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0070C0"/>
                </a:solidFill>
                <a:latin typeface="Arial Narrow"/>
                <a:cs typeface="Arial Narrow"/>
              </a:rPr>
              <a:t>ö</a:t>
            </a:r>
            <a:r>
              <a:rPr dirty="0" sz="2450">
                <a:solidFill>
                  <a:srgbClr val="0070C0"/>
                </a:solidFill>
                <a:latin typeface="Trebuchet MS"/>
                <a:cs typeface="Trebuchet MS"/>
              </a:rPr>
              <a:t>ğ</a:t>
            </a:r>
            <a:r>
              <a:rPr dirty="0" sz="2450">
                <a:solidFill>
                  <a:srgbClr val="0070C0"/>
                </a:solidFill>
                <a:latin typeface="Arial Narrow"/>
                <a:cs typeface="Arial Narrow"/>
              </a:rPr>
              <a:t>retmeyi</a:t>
            </a:r>
            <a:r>
              <a:rPr dirty="0" sz="2450" spc="75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0070C0"/>
                </a:solidFill>
                <a:latin typeface="Arial Narrow"/>
                <a:cs typeface="Arial Narrow"/>
              </a:rPr>
              <a:t>meslek</a:t>
            </a:r>
            <a:r>
              <a:rPr dirty="0" sz="2450" spc="75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0070C0"/>
                </a:solidFill>
                <a:latin typeface="Arial Narrow"/>
                <a:cs typeface="Arial Narrow"/>
              </a:rPr>
              <a:t>edinen</a:t>
            </a:r>
            <a:r>
              <a:rPr dirty="0" sz="2450" spc="7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0070C0"/>
                </a:solidFill>
                <a:latin typeface="Arial Narrow"/>
                <a:cs typeface="Arial Narrow"/>
              </a:rPr>
              <a:t>ki</a:t>
            </a:r>
            <a:r>
              <a:rPr dirty="0" sz="2450">
                <a:solidFill>
                  <a:srgbClr val="0070C0"/>
                </a:solidFill>
                <a:latin typeface="Trebuchet MS"/>
                <a:cs typeface="Trebuchet MS"/>
              </a:rPr>
              <a:t>ş</a:t>
            </a:r>
            <a:r>
              <a:rPr dirty="0" sz="2450">
                <a:solidFill>
                  <a:srgbClr val="0070C0"/>
                </a:solidFill>
                <a:latin typeface="Arial Narrow"/>
                <a:cs typeface="Arial Narrow"/>
              </a:rPr>
              <a:t>ileri</a:t>
            </a:r>
            <a:r>
              <a:rPr dirty="0" sz="2450" spc="75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0070C0"/>
                </a:solidFill>
                <a:latin typeface="Arial Narrow"/>
                <a:cs typeface="Arial Narrow"/>
              </a:rPr>
              <a:t>belirtmek</a:t>
            </a:r>
            <a:r>
              <a:rPr dirty="0" sz="2450" spc="75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0070C0"/>
                </a:solidFill>
                <a:latin typeface="Arial Narrow"/>
                <a:cs typeface="Arial Narrow"/>
              </a:rPr>
              <a:t>için</a:t>
            </a:r>
            <a:r>
              <a:rPr dirty="0" sz="2450" spc="7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50" spc="-10">
                <a:solidFill>
                  <a:srgbClr val="0070C0"/>
                </a:solidFill>
                <a:latin typeface="Arial Narrow"/>
                <a:cs typeface="Arial Narrow"/>
              </a:rPr>
              <a:t>kullanılır</a:t>
            </a:r>
            <a:r>
              <a:rPr dirty="0" sz="2450" spc="-10">
                <a:latin typeface="Arial Narrow"/>
                <a:cs typeface="Arial Narrow"/>
              </a:rPr>
              <a:t>.</a:t>
            </a:r>
            <a:endParaRPr sz="245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050">
              <a:latin typeface="Arial Narrow"/>
              <a:cs typeface="Arial Narrow"/>
            </a:endParaRPr>
          </a:p>
          <a:p>
            <a:pPr marL="12700" marR="112395">
              <a:lnSpc>
                <a:spcPct val="136100"/>
              </a:lnSpc>
            </a:pPr>
            <a:r>
              <a:rPr dirty="0" sz="2450">
                <a:latin typeface="Arial Narrow"/>
                <a:cs typeface="Arial Narrow"/>
              </a:rPr>
              <a:t>Dönemin</a:t>
            </a:r>
            <a:r>
              <a:rPr dirty="0" sz="2450" spc="105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sosyal</a:t>
            </a:r>
            <a:r>
              <a:rPr dirty="0" sz="2450" spc="120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de</a:t>
            </a:r>
            <a:r>
              <a:rPr dirty="0" sz="2450">
                <a:latin typeface="Trebuchet MS"/>
                <a:cs typeface="Trebuchet MS"/>
              </a:rPr>
              <a:t>ğ</a:t>
            </a:r>
            <a:r>
              <a:rPr dirty="0" sz="2450">
                <a:latin typeface="Arial Narrow"/>
                <a:cs typeface="Arial Narrow"/>
              </a:rPr>
              <a:t>i</a:t>
            </a:r>
            <a:r>
              <a:rPr dirty="0" sz="2450">
                <a:latin typeface="Trebuchet MS"/>
                <a:cs typeface="Trebuchet MS"/>
              </a:rPr>
              <a:t>ş</a:t>
            </a:r>
            <a:r>
              <a:rPr dirty="0" sz="2450">
                <a:latin typeface="Arial Narrow"/>
                <a:cs typeface="Arial Narrow"/>
              </a:rPr>
              <a:t>imleri</a:t>
            </a:r>
            <a:r>
              <a:rPr dirty="0" sz="2450" spc="114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ve</a:t>
            </a:r>
            <a:r>
              <a:rPr dirty="0" sz="2450" spc="114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siyasal</a:t>
            </a:r>
            <a:r>
              <a:rPr dirty="0" sz="2450" spc="114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geli</a:t>
            </a:r>
            <a:r>
              <a:rPr dirty="0" sz="2450">
                <a:latin typeface="Trebuchet MS"/>
                <a:cs typeface="Trebuchet MS"/>
              </a:rPr>
              <a:t>ş</a:t>
            </a:r>
            <a:r>
              <a:rPr dirty="0" sz="2450">
                <a:latin typeface="Arial Narrow"/>
                <a:cs typeface="Arial Narrow"/>
              </a:rPr>
              <a:t>imleri</a:t>
            </a:r>
            <a:r>
              <a:rPr dirty="0" sz="2450" spc="120">
                <a:latin typeface="Arial Narrow"/>
                <a:cs typeface="Arial Narrow"/>
              </a:rPr>
              <a:t> </a:t>
            </a:r>
            <a:r>
              <a:rPr dirty="0" sz="2450" spc="100">
                <a:latin typeface="Arial Narrow"/>
                <a:cs typeface="Arial Narrow"/>
              </a:rPr>
              <a:t>(5.</a:t>
            </a:r>
            <a:r>
              <a:rPr dirty="0" sz="2450" spc="110">
                <a:latin typeface="Arial Narrow"/>
                <a:cs typeface="Arial Narrow"/>
              </a:rPr>
              <a:t> </a:t>
            </a:r>
            <a:r>
              <a:rPr dirty="0" sz="2450" spc="114">
                <a:latin typeface="Arial Narrow"/>
                <a:cs typeface="Arial Narrow"/>
              </a:rPr>
              <a:t>yy</a:t>
            </a:r>
            <a:r>
              <a:rPr dirty="0" sz="2450" spc="120">
                <a:latin typeface="Arial Narrow"/>
                <a:cs typeface="Arial Narrow"/>
              </a:rPr>
              <a:t> </a:t>
            </a:r>
            <a:r>
              <a:rPr dirty="0" sz="2450" spc="90">
                <a:latin typeface="Arial Narrow"/>
                <a:cs typeface="Arial Narrow"/>
              </a:rPr>
              <a:t>Atina</a:t>
            </a:r>
            <a:r>
              <a:rPr dirty="0" sz="2450" spc="114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Demokrasisi)</a:t>
            </a:r>
            <a:r>
              <a:rPr dirty="0" sz="2450" spc="120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sofistlerin</a:t>
            </a:r>
            <a:r>
              <a:rPr dirty="0" sz="2450" spc="114">
                <a:latin typeface="Arial Narrow"/>
                <a:cs typeface="Arial Narrow"/>
              </a:rPr>
              <a:t> </a:t>
            </a:r>
            <a:r>
              <a:rPr dirty="0" sz="2450" spc="-10">
                <a:latin typeface="Arial Narrow"/>
                <a:cs typeface="Arial Narrow"/>
              </a:rPr>
              <a:t>etkili </a:t>
            </a:r>
            <a:r>
              <a:rPr dirty="0" sz="2450">
                <a:latin typeface="Arial Narrow"/>
                <a:cs typeface="Arial Narrow"/>
              </a:rPr>
              <a:t>olmalarına</a:t>
            </a:r>
            <a:r>
              <a:rPr dirty="0" sz="2450" spc="65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yol</a:t>
            </a:r>
            <a:r>
              <a:rPr dirty="0" sz="2450" spc="65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açmı</a:t>
            </a:r>
            <a:r>
              <a:rPr dirty="0" sz="2450">
                <a:latin typeface="Trebuchet MS"/>
                <a:cs typeface="Trebuchet MS"/>
              </a:rPr>
              <a:t>ş</a:t>
            </a:r>
            <a:r>
              <a:rPr dirty="0" sz="2450">
                <a:latin typeface="Arial Narrow"/>
                <a:cs typeface="Arial Narrow"/>
              </a:rPr>
              <a:t>tır.</a:t>
            </a:r>
            <a:r>
              <a:rPr dirty="0" sz="2450" spc="60"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FF0000"/>
                </a:solidFill>
                <a:latin typeface="Arial Narrow"/>
                <a:cs typeface="Arial Narrow"/>
              </a:rPr>
              <a:t>Çünkü</a:t>
            </a:r>
            <a:r>
              <a:rPr dirty="0" sz="2450" spc="65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FF0000"/>
                </a:solidFill>
                <a:latin typeface="Arial Narrow"/>
                <a:cs typeface="Arial Narrow"/>
              </a:rPr>
              <a:t>sofizmin</a:t>
            </a:r>
            <a:r>
              <a:rPr dirty="0" sz="2450" spc="65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 spc="-10">
                <a:solidFill>
                  <a:srgbClr val="FF0000"/>
                </a:solidFill>
                <a:latin typeface="Arial Narrow"/>
                <a:cs typeface="Arial Narrow"/>
              </a:rPr>
              <a:t>do</a:t>
            </a:r>
            <a:r>
              <a:rPr dirty="0" sz="2450" spc="-10">
                <a:solidFill>
                  <a:srgbClr val="FF0000"/>
                </a:solidFill>
                <a:latin typeface="Trebuchet MS"/>
                <a:cs typeface="Trebuchet MS"/>
              </a:rPr>
              <a:t>ğ</a:t>
            </a:r>
            <a:r>
              <a:rPr dirty="0" sz="2450" spc="-10">
                <a:solidFill>
                  <a:srgbClr val="FF0000"/>
                </a:solidFill>
                <a:latin typeface="Arial Narrow"/>
                <a:cs typeface="Arial Narrow"/>
              </a:rPr>
              <a:t>u</a:t>
            </a:r>
            <a:r>
              <a:rPr dirty="0" sz="2450" spc="-10">
                <a:solidFill>
                  <a:srgbClr val="FF0000"/>
                </a:solidFill>
                <a:latin typeface="Trebuchet MS"/>
                <a:cs typeface="Trebuchet MS"/>
              </a:rPr>
              <a:t>ş</a:t>
            </a:r>
            <a:r>
              <a:rPr dirty="0" sz="2450" spc="-12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2450">
                <a:solidFill>
                  <a:srgbClr val="FF0000"/>
                </a:solidFill>
                <a:latin typeface="Arial Narrow"/>
                <a:cs typeface="Arial Narrow"/>
              </a:rPr>
              <a:t>nedenleri</a:t>
            </a:r>
            <a:r>
              <a:rPr dirty="0" sz="2450" spc="7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FF0000"/>
                </a:solidFill>
                <a:latin typeface="Arial Narrow"/>
                <a:cs typeface="Arial Narrow"/>
              </a:rPr>
              <a:t>arasında</a:t>
            </a:r>
            <a:r>
              <a:rPr dirty="0" sz="2450" spc="6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 spc="90">
                <a:solidFill>
                  <a:srgbClr val="FF0000"/>
                </a:solidFill>
                <a:latin typeface="Arial Narrow"/>
                <a:cs typeface="Arial Narrow"/>
              </a:rPr>
              <a:t>Atina</a:t>
            </a:r>
            <a:r>
              <a:rPr dirty="0" sz="2450" spc="65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FF0000"/>
                </a:solidFill>
                <a:latin typeface="Arial Narrow"/>
                <a:cs typeface="Arial Narrow"/>
              </a:rPr>
              <a:t>demokrasisinin</a:t>
            </a:r>
            <a:r>
              <a:rPr dirty="0" sz="2450" spc="65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 spc="-10">
                <a:solidFill>
                  <a:srgbClr val="FF0000"/>
                </a:solidFill>
                <a:latin typeface="Arial Narrow"/>
                <a:cs typeface="Arial Narrow"/>
              </a:rPr>
              <a:t>tamamen </a:t>
            </a:r>
            <a:r>
              <a:rPr dirty="0" sz="2450">
                <a:solidFill>
                  <a:srgbClr val="FF0000"/>
                </a:solidFill>
                <a:latin typeface="Arial Narrow"/>
                <a:cs typeface="Arial Narrow"/>
              </a:rPr>
              <a:t>yeni</a:t>
            </a:r>
            <a:r>
              <a:rPr dirty="0" sz="2450" spc="7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FF0000"/>
                </a:solidFill>
                <a:latin typeface="Arial Narrow"/>
                <a:cs typeface="Arial Narrow"/>
              </a:rPr>
              <a:t>türden</a:t>
            </a:r>
            <a:r>
              <a:rPr dirty="0" sz="2450" spc="7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 spc="50">
                <a:solidFill>
                  <a:srgbClr val="FF0000"/>
                </a:solidFill>
                <a:latin typeface="Arial Narrow"/>
                <a:cs typeface="Arial Narrow"/>
              </a:rPr>
              <a:t>bir</a:t>
            </a:r>
            <a:r>
              <a:rPr dirty="0" sz="2450" spc="7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 spc="-10">
                <a:solidFill>
                  <a:srgbClr val="FF0000"/>
                </a:solidFill>
                <a:latin typeface="Arial Narrow"/>
                <a:cs typeface="Arial Narrow"/>
              </a:rPr>
              <a:t>e</a:t>
            </a:r>
            <a:r>
              <a:rPr dirty="0" sz="2450" spc="-10">
                <a:solidFill>
                  <a:srgbClr val="FF0000"/>
                </a:solidFill>
                <a:latin typeface="Trebuchet MS"/>
                <a:cs typeface="Trebuchet MS"/>
              </a:rPr>
              <a:t>ğ</a:t>
            </a:r>
            <a:r>
              <a:rPr dirty="0" sz="2450" spc="-10">
                <a:solidFill>
                  <a:srgbClr val="FF0000"/>
                </a:solidFill>
                <a:latin typeface="Arial Narrow"/>
                <a:cs typeface="Arial Narrow"/>
              </a:rPr>
              <a:t>itime,</a:t>
            </a:r>
            <a:r>
              <a:rPr dirty="0" sz="2450" spc="7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FF0000"/>
                </a:solidFill>
                <a:latin typeface="Arial Narrow"/>
                <a:cs typeface="Arial Narrow"/>
              </a:rPr>
              <a:t>pedagojiye</a:t>
            </a:r>
            <a:r>
              <a:rPr dirty="0" sz="2450" spc="7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 spc="-20">
                <a:solidFill>
                  <a:srgbClr val="FF0000"/>
                </a:solidFill>
                <a:latin typeface="Arial Narrow"/>
                <a:cs typeface="Arial Narrow"/>
              </a:rPr>
              <a:t>duydu</a:t>
            </a:r>
            <a:r>
              <a:rPr dirty="0" sz="2450" spc="-20">
                <a:solidFill>
                  <a:srgbClr val="FF0000"/>
                </a:solidFill>
                <a:latin typeface="Trebuchet MS"/>
                <a:cs typeface="Trebuchet MS"/>
              </a:rPr>
              <a:t>ğ</a:t>
            </a:r>
            <a:r>
              <a:rPr dirty="0" sz="2450" spc="-20">
                <a:solidFill>
                  <a:srgbClr val="FF0000"/>
                </a:solidFill>
                <a:latin typeface="Arial Narrow"/>
                <a:cs typeface="Arial Narrow"/>
              </a:rPr>
              <a:t>u</a:t>
            </a:r>
            <a:r>
              <a:rPr dirty="0" sz="2450" spc="7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 spc="50">
                <a:solidFill>
                  <a:srgbClr val="FF0000"/>
                </a:solidFill>
                <a:latin typeface="Arial Narrow"/>
                <a:cs typeface="Arial Narrow"/>
              </a:rPr>
              <a:t>pratik</a:t>
            </a:r>
            <a:r>
              <a:rPr dirty="0" sz="2450" spc="7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FF0000"/>
                </a:solidFill>
                <a:latin typeface="Arial Narrow"/>
                <a:cs typeface="Arial Narrow"/>
              </a:rPr>
              <a:t>gereksinim</a:t>
            </a:r>
            <a:r>
              <a:rPr dirty="0" sz="2450" spc="7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FF0000"/>
                </a:solidFill>
                <a:latin typeface="Arial Narrow"/>
                <a:cs typeface="Arial Narrow"/>
              </a:rPr>
              <a:t>gerçek</a:t>
            </a:r>
            <a:r>
              <a:rPr dirty="0" sz="2450" spc="7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FF0000"/>
                </a:solidFill>
                <a:latin typeface="Arial Narrow"/>
                <a:cs typeface="Arial Narrow"/>
              </a:rPr>
              <a:t>belirleyici</a:t>
            </a:r>
            <a:r>
              <a:rPr dirty="0" sz="2450" spc="65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 spc="50">
                <a:solidFill>
                  <a:srgbClr val="FF0000"/>
                </a:solidFill>
                <a:latin typeface="Arial Narrow"/>
                <a:cs typeface="Arial Narrow"/>
              </a:rPr>
              <a:t>bir</a:t>
            </a:r>
            <a:r>
              <a:rPr dirty="0" sz="2450" spc="7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 spc="-10">
                <a:solidFill>
                  <a:srgbClr val="FF0000"/>
                </a:solidFill>
                <a:latin typeface="Arial Narrow"/>
                <a:cs typeface="Arial Narrow"/>
              </a:rPr>
              <a:t>nedendir</a:t>
            </a:r>
            <a:r>
              <a:rPr dirty="0" sz="2450" spc="-10">
                <a:latin typeface="Arial Narrow"/>
                <a:cs typeface="Arial Narrow"/>
              </a:rPr>
              <a:t>.</a:t>
            </a:r>
            <a:endParaRPr sz="245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50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</a:pPr>
            <a:r>
              <a:rPr dirty="0" sz="2450" spc="120">
                <a:latin typeface="Arial Narrow"/>
                <a:cs typeface="Arial Narrow"/>
              </a:rPr>
              <a:t>Bir</a:t>
            </a:r>
            <a:r>
              <a:rPr dirty="0" sz="2450" spc="60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anlamda</a:t>
            </a:r>
            <a:r>
              <a:rPr dirty="0" sz="2450" spc="75"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FF0000"/>
                </a:solidFill>
                <a:latin typeface="Arial Narrow"/>
                <a:cs typeface="Arial Narrow"/>
              </a:rPr>
              <a:t>‘Yunan</a:t>
            </a:r>
            <a:r>
              <a:rPr dirty="0" sz="2450" spc="7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solidFill>
                  <a:srgbClr val="FF0000"/>
                </a:solidFill>
                <a:latin typeface="Arial Narrow"/>
                <a:cs typeface="Arial Narrow"/>
              </a:rPr>
              <a:t>Aydınlanması’</a:t>
            </a:r>
            <a:r>
              <a:rPr dirty="0" sz="2450" spc="75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olarak</a:t>
            </a:r>
            <a:r>
              <a:rPr dirty="0" sz="2450" spc="70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adlandırılacak</a:t>
            </a:r>
            <a:r>
              <a:rPr dirty="0" sz="2450" spc="70">
                <a:latin typeface="Arial Narrow"/>
                <a:cs typeface="Arial Narrow"/>
              </a:rPr>
              <a:t> </a:t>
            </a:r>
            <a:r>
              <a:rPr dirty="0" sz="2450">
                <a:latin typeface="Arial Narrow"/>
                <a:cs typeface="Arial Narrow"/>
              </a:rPr>
              <a:t>geli</a:t>
            </a:r>
            <a:r>
              <a:rPr dirty="0" sz="2450">
                <a:latin typeface="Trebuchet MS"/>
                <a:cs typeface="Trebuchet MS"/>
              </a:rPr>
              <a:t>ş</a:t>
            </a:r>
            <a:r>
              <a:rPr dirty="0" sz="2450">
                <a:latin typeface="Arial Narrow"/>
                <a:cs typeface="Arial Narrow"/>
              </a:rPr>
              <a:t>menin</a:t>
            </a:r>
            <a:r>
              <a:rPr dirty="0" sz="2450" spc="75">
                <a:latin typeface="Arial Narrow"/>
                <a:cs typeface="Arial Narrow"/>
              </a:rPr>
              <a:t> </a:t>
            </a:r>
            <a:r>
              <a:rPr dirty="0" sz="2450" spc="-10">
                <a:latin typeface="Arial Narrow"/>
                <a:cs typeface="Arial Narrow"/>
              </a:rPr>
              <a:t>yaratıcılarıdır.</a:t>
            </a:r>
            <a:endParaRPr sz="245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909827"/>
            <a:ext cx="10271760" cy="99123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6300" spc="-380"/>
              <a:t>V</a:t>
            </a:r>
            <a:r>
              <a:rPr dirty="0" sz="6300" spc="210"/>
              <a:t>a</a:t>
            </a:r>
            <a:r>
              <a:rPr dirty="0" sz="6300" spc="-215"/>
              <a:t>r</a:t>
            </a:r>
            <a:r>
              <a:rPr dirty="0" sz="6300" spc="105"/>
              <a:t>o</a:t>
            </a:r>
            <a:r>
              <a:rPr dirty="0" sz="6300" spc="45"/>
              <a:t>l</a:t>
            </a:r>
            <a:r>
              <a:rPr dirty="0" sz="6300" spc="35"/>
              <a:t>u</a:t>
            </a:r>
            <a:r>
              <a:rPr dirty="0" sz="6300" spc="40">
                <a:latin typeface="Trebuchet MS"/>
                <a:cs typeface="Trebuchet MS"/>
              </a:rPr>
              <a:t>ş</a:t>
            </a:r>
            <a:r>
              <a:rPr dirty="0" sz="6300" spc="45"/>
              <a:t>ç</a:t>
            </a:r>
            <a:r>
              <a:rPr dirty="0" sz="6300" spc="170"/>
              <a:t>u</a:t>
            </a:r>
            <a:r>
              <a:rPr dirty="0" sz="6300" spc="45"/>
              <a:t>l</a:t>
            </a:r>
            <a:r>
              <a:rPr dirty="0" sz="6300" spc="105"/>
              <a:t>u</a:t>
            </a:r>
            <a:r>
              <a:rPr dirty="0" sz="6300" spc="45"/>
              <a:t>k</a:t>
            </a:r>
            <a:r>
              <a:rPr dirty="0" sz="4050" spc="45"/>
              <a:t>(</a:t>
            </a:r>
            <a:r>
              <a:rPr dirty="0" sz="4050" spc="-265"/>
              <a:t>e</a:t>
            </a:r>
            <a:r>
              <a:rPr dirty="0" sz="4050" spc="165"/>
              <a:t>x</a:t>
            </a:r>
            <a:r>
              <a:rPr dirty="0" sz="4050" spc="-130"/>
              <a:t>i</a:t>
            </a:r>
            <a:r>
              <a:rPr dirty="0" sz="4050" spc="-160"/>
              <a:t>s</a:t>
            </a:r>
            <a:r>
              <a:rPr dirty="0" sz="4050" spc="-85"/>
              <a:t>t</a:t>
            </a:r>
            <a:r>
              <a:rPr dirty="0" sz="4050" spc="45"/>
              <a:t>e</a:t>
            </a:r>
            <a:r>
              <a:rPr dirty="0" sz="4050" spc="-95"/>
              <a:t>n</a:t>
            </a:r>
            <a:r>
              <a:rPr dirty="0" sz="4050" spc="45"/>
              <a:t>t</a:t>
            </a:r>
            <a:r>
              <a:rPr dirty="0" sz="4050" spc="-80"/>
              <a:t>i</a:t>
            </a:r>
            <a:r>
              <a:rPr dirty="0" sz="4050" spc="150"/>
              <a:t>a</a:t>
            </a:r>
            <a:r>
              <a:rPr dirty="0" sz="4050" spc="85"/>
              <a:t>l</a:t>
            </a:r>
            <a:r>
              <a:rPr dirty="0" sz="4050" spc="-130"/>
              <a:t>i</a:t>
            </a:r>
            <a:r>
              <a:rPr dirty="0" sz="4050" spc="45"/>
              <a:t>sm</a:t>
            </a:r>
            <a:r>
              <a:rPr dirty="0" sz="4050" spc="35"/>
              <a:t>)</a:t>
            </a:r>
            <a:r>
              <a:rPr dirty="0" sz="6300" spc="-150"/>
              <a:t>v</a:t>
            </a:r>
            <a:r>
              <a:rPr dirty="0" sz="6300" spc="45"/>
              <a:t>e</a:t>
            </a:r>
            <a:r>
              <a:rPr dirty="0" sz="6300" spc="-175"/>
              <a:t> </a:t>
            </a:r>
            <a:r>
              <a:rPr dirty="0" sz="3350"/>
              <a:t>E</a:t>
            </a:r>
            <a:r>
              <a:rPr dirty="0" sz="3350">
                <a:latin typeface="Trebuchet MS"/>
                <a:cs typeface="Trebuchet MS"/>
              </a:rPr>
              <a:t>ğ</a:t>
            </a:r>
            <a:r>
              <a:rPr dirty="0" sz="3350"/>
              <a:t>itime</a:t>
            </a:r>
            <a:r>
              <a:rPr dirty="0" sz="3350" spc="-95"/>
              <a:t> </a:t>
            </a:r>
            <a:r>
              <a:rPr dirty="0" sz="3350" spc="-595"/>
              <a:t>Y</a:t>
            </a:r>
            <a:r>
              <a:rPr dirty="0" sz="3350" spc="95"/>
              <a:t>a</a:t>
            </a:r>
            <a:r>
              <a:rPr dirty="0" sz="3350" spc="-5"/>
              <a:t>ns</a:t>
            </a:r>
            <a:r>
              <a:rPr dirty="0" sz="3350" spc="-10"/>
              <a:t>ı</a:t>
            </a:r>
            <a:r>
              <a:rPr dirty="0" sz="3350" spc="-40"/>
              <a:t>m</a:t>
            </a:r>
            <a:r>
              <a:rPr dirty="0" sz="3350" spc="-10"/>
              <a:t>a</a:t>
            </a:r>
            <a:r>
              <a:rPr dirty="0" sz="3350" spc="-5"/>
              <a:t>s</a:t>
            </a:r>
            <a:r>
              <a:rPr dirty="0" sz="3350"/>
              <a:t>ı</a:t>
            </a:r>
            <a:endParaRPr sz="335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0954" y="2468636"/>
            <a:ext cx="169671" cy="14478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0954" y="3325886"/>
            <a:ext cx="169671" cy="144781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0954" y="4754636"/>
            <a:ext cx="169671" cy="144781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0954" y="6183386"/>
            <a:ext cx="169671" cy="144781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0954" y="7612136"/>
            <a:ext cx="169671" cy="144781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1308100" y="2393950"/>
            <a:ext cx="10775950" cy="61747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nsandan</a:t>
            </a:r>
            <a:r>
              <a:rPr dirty="0" sz="28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0">
                <a:solidFill>
                  <a:srgbClr val="3E231A"/>
                </a:solidFill>
                <a:latin typeface="Arial Narrow"/>
                <a:cs typeface="Arial Narrow"/>
              </a:rPr>
              <a:t>ba</a:t>
            </a:r>
            <a:r>
              <a:rPr dirty="0" sz="2850" spc="-1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 spc="-100">
                <a:solidFill>
                  <a:srgbClr val="3E231A"/>
                </a:solidFill>
                <a:latin typeface="Arial Narrow"/>
                <a:cs typeface="Arial Narrow"/>
              </a:rPr>
              <a:t>ımsız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maddesel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5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dünya</a:t>
            </a:r>
            <a:r>
              <a:rPr dirty="0" sz="28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yerine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B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L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NÇ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vardır.</a:t>
            </a:r>
            <a:endParaRPr sz="2850">
              <a:latin typeface="Arial Narrow"/>
              <a:cs typeface="Arial Narrow"/>
            </a:endParaRPr>
          </a:p>
          <a:p>
            <a:pPr marL="12700" marR="558800">
              <a:lnSpc>
                <a:spcPct val="131600"/>
              </a:lnSpc>
              <a:spcBef>
                <a:spcPts val="2200"/>
              </a:spcBef>
            </a:pP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nsan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dünyadan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meydana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gelmez,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aksine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dünya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fertten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meydana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delir.</a:t>
            </a:r>
            <a:r>
              <a:rPr dirty="0" sz="28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nsan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kendi</a:t>
            </a:r>
            <a:r>
              <a:rPr dirty="0" sz="285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kendini</a:t>
            </a:r>
            <a:r>
              <a:rPr dirty="0" sz="28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olu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turan</a:t>
            </a:r>
            <a:r>
              <a:rPr dirty="0" sz="2850" spc="114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(yaratan)</a:t>
            </a:r>
            <a:r>
              <a:rPr dirty="0" sz="28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85">
                <a:solidFill>
                  <a:srgbClr val="3E231A"/>
                </a:solidFill>
                <a:latin typeface="Arial Narrow"/>
                <a:cs typeface="Arial Narrow"/>
              </a:rPr>
              <a:t>tek</a:t>
            </a:r>
            <a:r>
              <a:rPr dirty="0" sz="28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varlıktır.</a:t>
            </a:r>
            <a:endParaRPr sz="2850">
              <a:latin typeface="Arial Narrow"/>
              <a:cs typeface="Arial Narrow"/>
            </a:endParaRPr>
          </a:p>
          <a:p>
            <a:pPr marL="12700" marR="453390">
              <a:lnSpc>
                <a:spcPct val="131600"/>
              </a:lnSpc>
              <a:spcBef>
                <a:spcPts val="2295"/>
              </a:spcBef>
            </a:pP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nsanda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varolu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 spc="-165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özden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önce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gelir.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Önce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insan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vardır,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sonrada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bu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insan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çe</a:t>
            </a: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itli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güçlükler</a:t>
            </a:r>
            <a:r>
              <a:rPr dirty="0" sz="28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kar</a:t>
            </a: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ısında</a:t>
            </a:r>
            <a:r>
              <a:rPr dirty="0" sz="28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direnerek</a:t>
            </a:r>
            <a:r>
              <a:rPr dirty="0" sz="28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kendini</a:t>
            </a:r>
            <a:r>
              <a:rPr dirty="0" sz="28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var</a:t>
            </a:r>
            <a:r>
              <a:rPr dirty="0" sz="28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eder.</a:t>
            </a:r>
            <a:endParaRPr sz="2850">
              <a:latin typeface="Arial Narrow"/>
              <a:cs typeface="Arial Narrow"/>
            </a:endParaRPr>
          </a:p>
          <a:p>
            <a:pPr marL="12700" marR="5080">
              <a:lnSpc>
                <a:spcPct val="131600"/>
              </a:lnSpc>
              <a:spcBef>
                <a:spcPts val="2200"/>
              </a:spcBef>
            </a:pP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nsan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anlamsız</a:t>
            </a:r>
            <a:r>
              <a:rPr dirty="0" sz="28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5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8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evrene</a:t>
            </a:r>
            <a:r>
              <a:rPr dirty="0" sz="28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60">
                <a:solidFill>
                  <a:srgbClr val="3E231A"/>
                </a:solidFill>
                <a:latin typeface="Arial Narrow"/>
                <a:cs typeface="Arial Narrow"/>
              </a:rPr>
              <a:t>atılmı</a:t>
            </a:r>
            <a:r>
              <a:rPr dirty="0" sz="2850" spc="-6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 spc="-160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sorumlu</a:t>
            </a:r>
            <a:r>
              <a:rPr dirty="0" sz="28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8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60">
                <a:solidFill>
                  <a:srgbClr val="3E231A"/>
                </a:solidFill>
                <a:latin typeface="Arial Narrow"/>
                <a:cs typeface="Arial Narrow"/>
              </a:rPr>
              <a:t>fakat</a:t>
            </a:r>
            <a:r>
              <a:rPr dirty="0" sz="28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yalnız</a:t>
            </a:r>
            <a:r>
              <a:rPr dirty="0" sz="28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5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8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varlıktır.</a:t>
            </a:r>
            <a:r>
              <a:rPr dirty="0" sz="28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nsan</a:t>
            </a:r>
            <a:r>
              <a:rPr dirty="0" sz="28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kendi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kendini</a:t>
            </a:r>
            <a:r>
              <a:rPr dirty="0" sz="28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erlerini</a:t>
            </a:r>
            <a:r>
              <a:rPr dirty="0" sz="28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olu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turan,</a:t>
            </a:r>
            <a:r>
              <a:rPr dirty="0" sz="28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yolunu</a:t>
            </a:r>
            <a:r>
              <a:rPr dirty="0" sz="28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kendi</a:t>
            </a:r>
            <a:r>
              <a:rPr dirty="0" sz="28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seçen</a:t>
            </a:r>
            <a:r>
              <a:rPr dirty="0" sz="28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85">
                <a:solidFill>
                  <a:srgbClr val="3E231A"/>
                </a:solidFill>
                <a:latin typeface="Arial Narrow"/>
                <a:cs typeface="Arial Narrow"/>
              </a:rPr>
              <a:t>tek</a:t>
            </a:r>
            <a:r>
              <a:rPr dirty="0" sz="28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varlıktır.</a:t>
            </a:r>
            <a:endParaRPr sz="2850">
              <a:latin typeface="Arial Narrow"/>
              <a:cs typeface="Arial Narrow"/>
            </a:endParaRPr>
          </a:p>
          <a:p>
            <a:pPr marL="12700" marR="38735">
              <a:lnSpc>
                <a:spcPct val="131600"/>
              </a:lnSpc>
              <a:spcBef>
                <a:spcPts val="2300"/>
              </a:spcBef>
            </a:pP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nsan</a:t>
            </a:r>
            <a:r>
              <a:rPr dirty="0" sz="28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hayata</a:t>
            </a:r>
            <a:r>
              <a:rPr dirty="0" sz="285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ba</a:t>
            </a: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lamadan</a:t>
            </a:r>
            <a:r>
              <a:rPr dirty="0" sz="28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önce</a:t>
            </a:r>
            <a:r>
              <a:rPr dirty="0" sz="28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hayat</a:t>
            </a:r>
            <a:r>
              <a:rPr dirty="0" sz="285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yoktur.</a:t>
            </a:r>
            <a:r>
              <a:rPr dirty="0" sz="28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Çünkü</a:t>
            </a:r>
            <a:r>
              <a:rPr dirty="0" sz="28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hayata</a:t>
            </a:r>
            <a:r>
              <a:rPr dirty="0" sz="28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anlam</a:t>
            </a:r>
            <a:r>
              <a:rPr dirty="0" sz="285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veren</a:t>
            </a:r>
            <a:r>
              <a:rPr dirty="0" sz="28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insanın kendisidir.</a:t>
            </a:r>
            <a:endParaRPr sz="2850">
              <a:latin typeface="Arial Narrow"/>
              <a:cs typeface="Arial Narrow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7955" rIns="0" bIns="0" rtlCol="0" vert="horz">
            <a:spAutoFit/>
          </a:bodyPr>
          <a:lstStyle/>
          <a:p>
            <a:pPr marL="1624965" marR="5080" indent="-1600200">
              <a:lnSpc>
                <a:spcPct val="126800"/>
              </a:lnSpc>
              <a:spcBef>
                <a:spcPts val="1165"/>
              </a:spcBef>
            </a:pPr>
            <a:r>
              <a:rPr dirty="0" sz="5950" spc="-380"/>
              <a:t>V</a:t>
            </a:r>
            <a:r>
              <a:rPr dirty="0" sz="5950" spc="175"/>
              <a:t>a</a:t>
            </a:r>
            <a:r>
              <a:rPr dirty="0" sz="5950" spc="-220"/>
              <a:t>r</a:t>
            </a:r>
            <a:r>
              <a:rPr dirty="0" sz="5950" spc="80"/>
              <a:t>o</a:t>
            </a:r>
            <a:r>
              <a:rPr dirty="0" sz="5950" spc="20"/>
              <a:t>l</a:t>
            </a:r>
            <a:r>
              <a:rPr dirty="0" sz="5950" spc="10"/>
              <a:t>u</a:t>
            </a:r>
            <a:r>
              <a:rPr dirty="0" sz="5950" spc="20">
                <a:latin typeface="Trebuchet MS"/>
                <a:cs typeface="Trebuchet MS"/>
              </a:rPr>
              <a:t>ş</a:t>
            </a:r>
            <a:r>
              <a:rPr dirty="0" sz="5950" spc="20"/>
              <a:t>ç</a:t>
            </a:r>
            <a:r>
              <a:rPr dirty="0" sz="5950" spc="135"/>
              <a:t>u</a:t>
            </a:r>
            <a:r>
              <a:rPr dirty="0" sz="5950" spc="20"/>
              <a:t>l</a:t>
            </a:r>
            <a:r>
              <a:rPr dirty="0" sz="5950" spc="75"/>
              <a:t>u</a:t>
            </a:r>
            <a:r>
              <a:rPr dirty="0" sz="5950" spc="20"/>
              <a:t>k</a:t>
            </a:r>
            <a:r>
              <a:rPr dirty="0" sz="5950" spc="300"/>
              <a:t> </a:t>
            </a:r>
            <a:r>
              <a:rPr dirty="0" spc="-10"/>
              <a:t>(existentialism) </a:t>
            </a:r>
            <a:r>
              <a:rPr dirty="0"/>
              <a:t>ve </a:t>
            </a:r>
            <a:r>
              <a:rPr dirty="0" sz="3150"/>
              <a:t>E</a:t>
            </a:r>
            <a:r>
              <a:rPr dirty="0" sz="3150">
                <a:latin typeface="Trebuchet MS"/>
                <a:cs typeface="Trebuchet MS"/>
              </a:rPr>
              <a:t>ğ</a:t>
            </a:r>
            <a:r>
              <a:rPr dirty="0" sz="3150"/>
              <a:t>itime</a:t>
            </a:r>
            <a:r>
              <a:rPr dirty="0" sz="3150" spc="-5"/>
              <a:t> </a:t>
            </a:r>
            <a:r>
              <a:rPr dirty="0" sz="3150" spc="-509"/>
              <a:t>Y</a:t>
            </a:r>
            <a:r>
              <a:rPr dirty="0" sz="3150" spc="135"/>
              <a:t>a</a:t>
            </a:r>
            <a:r>
              <a:rPr dirty="0" sz="3150" spc="45"/>
              <a:t>nsı</a:t>
            </a:r>
            <a:r>
              <a:rPr dirty="0" sz="3150" spc="5"/>
              <a:t>m</a:t>
            </a:r>
            <a:r>
              <a:rPr dirty="0" sz="3150" spc="45"/>
              <a:t>ası</a:t>
            </a:r>
            <a:endParaRPr sz="315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3092644"/>
            <a:ext cx="208130" cy="177598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0798" y="4167064"/>
            <a:ext cx="208130" cy="177598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0798" y="5241484"/>
            <a:ext cx="208130" cy="177598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0798" y="6315904"/>
            <a:ext cx="208130" cy="177598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0798" y="7390324"/>
            <a:ext cx="208130" cy="177598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1739900" y="2985007"/>
            <a:ext cx="8785225" cy="5588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500">
                <a:solidFill>
                  <a:srgbClr val="3E231A"/>
                </a:solidFill>
                <a:latin typeface="Arial Narrow"/>
                <a:cs typeface="Arial Narrow"/>
              </a:rPr>
              <a:t>Bilgi</a:t>
            </a:r>
            <a:r>
              <a:rPr dirty="0" sz="35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500" spc="55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500" spc="55">
                <a:solidFill>
                  <a:srgbClr val="3E231A"/>
                </a:solidFill>
                <a:latin typeface="Arial Narrow"/>
                <a:cs typeface="Arial Narrow"/>
              </a:rPr>
              <a:t>artlara</a:t>
            </a:r>
            <a:r>
              <a:rPr dirty="0" sz="35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500" spc="-95">
                <a:solidFill>
                  <a:srgbClr val="3E231A"/>
                </a:solidFill>
                <a:latin typeface="Arial Narrow"/>
                <a:cs typeface="Arial Narrow"/>
              </a:rPr>
              <a:t>ba</a:t>
            </a:r>
            <a:r>
              <a:rPr dirty="0" sz="3500" spc="-9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500" spc="-95">
                <a:solidFill>
                  <a:srgbClr val="3E231A"/>
                </a:solidFill>
                <a:latin typeface="Arial Narrow"/>
                <a:cs typeface="Arial Narrow"/>
              </a:rPr>
              <a:t>lıdır,</a:t>
            </a:r>
            <a:r>
              <a:rPr dirty="0" sz="350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500">
                <a:solidFill>
                  <a:srgbClr val="3E231A"/>
                </a:solidFill>
                <a:latin typeface="Arial Narrow"/>
                <a:cs typeface="Arial Narrow"/>
              </a:rPr>
              <a:t>asla</a:t>
            </a:r>
            <a:r>
              <a:rPr dirty="0" sz="35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500">
                <a:solidFill>
                  <a:srgbClr val="3E231A"/>
                </a:solidFill>
                <a:latin typeface="Arial Narrow"/>
                <a:cs typeface="Arial Narrow"/>
              </a:rPr>
              <a:t>kesin</a:t>
            </a:r>
            <a:r>
              <a:rPr dirty="0" sz="35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500" spc="-1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50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500" spc="-10">
                <a:solidFill>
                  <a:srgbClr val="3E231A"/>
                </a:solidFill>
                <a:latin typeface="Arial Narrow"/>
                <a:cs typeface="Arial Narrow"/>
              </a:rPr>
              <a:t>ildir.</a:t>
            </a:r>
            <a:endParaRPr sz="3500">
              <a:latin typeface="Arial Narrow"/>
              <a:cs typeface="Arial Narrow"/>
            </a:endParaRPr>
          </a:p>
          <a:p>
            <a:pPr marL="12700" marR="3997325">
              <a:lnSpc>
                <a:spcPct val="200000"/>
              </a:lnSpc>
              <a:spcBef>
                <a:spcPts val="100"/>
              </a:spcBef>
              <a:tabLst>
                <a:tab pos="964565" algn="l"/>
              </a:tabLst>
            </a:pPr>
            <a:r>
              <a:rPr dirty="0" sz="3500" spc="-10">
                <a:solidFill>
                  <a:srgbClr val="3E231A"/>
                </a:solidFill>
                <a:latin typeface="Arial Narrow"/>
                <a:cs typeface="Arial Narrow"/>
              </a:rPr>
              <a:t>Bilgi</a:t>
            </a:r>
            <a:r>
              <a:rPr dirty="0" sz="3500">
                <a:solidFill>
                  <a:srgbClr val="3E231A"/>
                </a:solidFill>
                <a:latin typeface="Arial Narrow"/>
                <a:cs typeface="Arial Narrow"/>
              </a:rPr>
              <a:t>	</a:t>
            </a:r>
            <a:r>
              <a:rPr dirty="0" sz="3500" spc="-4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500" spc="-40">
                <a:solidFill>
                  <a:srgbClr val="3E231A"/>
                </a:solidFill>
                <a:latin typeface="Arial Narrow"/>
                <a:cs typeface="Arial Narrow"/>
              </a:rPr>
              <a:t>üpheli</a:t>
            </a:r>
            <a:r>
              <a:rPr dirty="0" sz="3500" spc="-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5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500" spc="-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500" spc="-10">
                <a:solidFill>
                  <a:srgbClr val="3E231A"/>
                </a:solidFill>
                <a:latin typeface="Arial Narrow"/>
                <a:cs typeface="Arial Narrow"/>
              </a:rPr>
              <a:t>sezgiseldir. </a:t>
            </a:r>
            <a:r>
              <a:rPr dirty="0" sz="3500">
                <a:solidFill>
                  <a:srgbClr val="3E231A"/>
                </a:solidFill>
                <a:latin typeface="Arial Narrow"/>
                <a:cs typeface="Arial Narrow"/>
              </a:rPr>
              <a:t>Bilgi</a:t>
            </a:r>
            <a:r>
              <a:rPr dirty="0" sz="350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500">
                <a:solidFill>
                  <a:srgbClr val="3E231A"/>
                </a:solidFill>
                <a:latin typeface="Arial Narrow"/>
                <a:cs typeface="Arial Narrow"/>
              </a:rPr>
              <a:t>bilinen</a:t>
            </a:r>
            <a:r>
              <a:rPr dirty="0" sz="350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500" spc="-35">
                <a:solidFill>
                  <a:srgbClr val="3E231A"/>
                </a:solidFill>
                <a:latin typeface="Arial Narrow"/>
                <a:cs typeface="Arial Narrow"/>
              </a:rPr>
              <a:t>olmanın</a:t>
            </a:r>
            <a:r>
              <a:rPr dirty="0" sz="350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500" spc="-10">
                <a:solidFill>
                  <a:srgbClr val="3E231A"/>
                </a:solidFill>
                <a:latin typeface="Arial Narrow"/>
                <a:cs typeface="Arial Narrow"/>
              </a:rPr>
              <a:t>bilincidir.</a:t>
            </a:r>
            <a:endParaRPr sz="35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4300"/>
              </a:spcBef>
            </a:pPr>
            <a:r>
              <a:rPr dirty="0" sz="3500">
                <a:solidFill>
                  <a:srgbClr val="3E231A"/>
                </a:solidFill>
                <a:latin typeface="Arial Narrow"/>
                <a:cs typeface="Arial Narrow"/>
              </a:rPr>
              <a:t>Bilginin</a:t>
            </a:r>
            <a:r>
              <a:rPr dirty="0" sz="35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500" spc="-10">
                <a:solidFill>
                  <a:srgbClr val="3E231A"/>
                </a:solidFill>
                <a:latin typeface="Arial Narrow"/>
                <a:cs typeface="Arial Narrow"/>
              </a:rPr>
              <a:t>geçerlili</a:t>
            </a:r>
            <a:r>
              <a:rPr dirty="0" sz="350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500" spc="-1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35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500">
                <a:solidFill>
                  <a:srgbClr val="3E231A"/>
                </a:solidFill>
                <a:latin typeface="Arial Narrow"/>
                <a:cs typeface="Arial Narrow"/>
              </a:rPr>
              <a:t>ki</a:t>
            </a:r>
            <a:r>
              <a:rPr dirty="0" sz="35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500">
                <a:solidFill>
                  <a:srgbClr val="3E231A"/>
                </a:solidFill>
                <a:latin typeface="Arial Narrow"/>
                <a:cs typeface="Arial Narrow"/>
              </a:rPr>
              <a:t>iye</a:t>
            </a:r>
            <a:r>
              <a:rPr dirty="0" sz="35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500">
                <a:solidFill>
                  <a:srgbClr val="3E231A"/>
                </a:solidFill>
                <a:latin typeface="Arial Narrow"/>
                <a:cs typeface="Arial Narrow"/>
              </a:rPr>
              <a:t>olan</a:t>
            </a:r>
            <a:r>
              <a:rPr dirty="0" sz="35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50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5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500">
                <a:solidFill>
                  <a:srgbClr val="3E231A"/>
                </a:solidFill>
                <a:latin typeface="Arial Narrow"/>
                <a:cs typeface="Arial Narrow"/>
              </a:rPr>
              <a:t>eri</a:t>
            </a:r>
            <a:r>
              <a:rPr dirty="0" sz="35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50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35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500" spc="50">
                <a:solidFill>
                  <a:srgbClr val="3E231A"/>
                </a:solidFill>
                <a:latin typeface="Arial Narrow"/>
                <a:cs typeface="Arial Narrow"/>
              </a:rPr>
              <a:t>tesbit</a:t>
            </a:r>
            <a:r>
              <a:rPr dirty="0" sz="35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500" spc="-10">
                <a:solidFill>
                  <a:srgbClr val="3E231A"/>
                </a:solidFill>
                <a:latin typeface="Arial Narrow"/>
                <a:cs typeface="Arial Narrow"/>
              </a:rPr>
              <a:t>edilir.</a:t>
            </a:r>
            <a:endParaRPr sz="3500">
              <a:latin typeface="Arial Narrow"/>
              <a:cs typeface="Arial Narrow"/>
            </a:endParaRPr>
          </a:p>
          <a:p>
            <a:pPr marL="12700" marR="5080">
              <a:lnSpc>
                <a:spcPct val="135700"/>
              </a:lnSpc>
              <a:spcBef>
                <a:spcPts val="2800"/>
              </a:spcBef>
            </a:pPr>
            <a:r>
              <a:rPr dirty="0" sz="3500" spc="90">
                <a:solidFill>
                  <a:srgbClr val="3E231A"/>
                </a:solidFill>
                <a:latin typeface="Arial Narrow"/>
                <a:cs typeface="Arial Narrow"/>
              </a:rPr>
              <a:t>Her</a:t>
            </a:r>
            <a:r>
              <a:rPr dirty="0" sz="3500" spc="9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500" spc="90">
                <a:solidFill>
                  <a:srgbClr val="3E231A"/>
                </a:solidFill>
                <a:latin typeface="Arial Narrow"/>
                <a:cs typeface="Arial Narrow"/>
              </a:rPr>
              <a:t>ey</a:t>
            </a:r>
            <a:r>
              <a:rPr dirty="0" sz="3500" spc="-40">
                <a:solidFill>
                  <a:srgbClr val="3E231A"/>
                </a:solidFill>
                <a:latin typeface="Arial Narrow"/>
                <a:cs typeface="Arial Narrow"/>
              </a:rPr>
              <a:t> dı</a:t>
            </a:r>
            <a:r>
              <a:rPr dirty="0" sz="3500" spc="-4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500" spc="-220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3500">
                <a:solidFill>
                  <a:srgbClr val="3E231A"/>
                </a:solidFill>
                <a:latin typeface="Arial Narrow"/>
                <a:cs typeface="Arial Narrow"/>
              </a:rPr>
              <a:t>nesneler</a:t>
            </a:r>
            <a:r>
              <a:rPr dirty="0" sz="350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500" spc="-10">
                <a:solidFill>
                  <a:srgbClr val="3E231A"/>
                </a:solidFill>
                <a:latin typeface="Arial Narrow"/>
                <a:cs typeface="Arial Narrow"/>
              </a:rPr>
              <a:t>kar</a:t>
            </a:r>
            <a:r>
              <a:rPr dirty="0" sz="35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500" spc="-10">
                <a:solidFill>
                  <a:srgbClr val="3E231A"/>
                </a:solidFill>
                <a:latin typeface="Arial Narrow"/>
                <a:cs typeface="Arial Narrow"/>
              </a:rPr>
              <a:t>ısında</a:t>
            </a:r>
            <a:r>
              <a:rPr dirty="0" sz="3500">
                <a:solidFill>
                  <a:srgbClr val="3E231A"/>
                </a:solidFill>
                <a:latin typeface="Arial Narrow"/>
                <a:cs typeface="Arial Narrow"/>
              </a:rPr>
              <a:t> bilince</a:t>
            </a:r>
            <a:r>
              <a:rPr dirty="0" sz="350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500" spc="-10">
                <a:solidFill>
                  <a:srgbClr val="3E231A"/>
                </a:solidFill>
                <a:latin typeface="Arial Narrow"/>
                <a:cs typeface="Arial Narrow"/>
              </a:rPr>
              <a:t>dönü</a:t>
            </a:r>
            <a:r>
              <a:rPr dirty="0" sz="35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500" spc="-10">
                <a:solidFill>
                  <a:srgbClr val="3E231A"/>
                </a:solidFill>
                <a:latin typeface="Arial Narrow"/>
                <a:cs typeface="Arial Narrow"/>
              </a:rPr>
              <a:t>türülerek olu</a:t>
            </a:r>
            <a:r>
              <a:rPr dirty="0" sz="35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500" spc="-10">
                <a:solidFill>
                  <a:srgbClr val="3E231A"/>
                </a:solidFill>
                <a:latin typeface="Arial Narrow"/>
                <a:cs typeface="Arial Narrow"/>
              </a:rPr>
              <a:t>turulur.</a:t>
            </a:r>
            <a:endParaRPr sz="3500">
              <a:latin typeface="Arial Narrow"/>
              <a:cs typeface="Arial Narrow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1000" y="630732"/>
            <a:ext cx="7171690" cy="1397000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524000" marR="5080" indent="-1511300">
              <a:lnSpc>
                <a:spcPct val="136400"/>
              </a:lnSpc>
              <a:spcBef>
                <a:spcPts val="90"/>
              </a:spcBef>
            </a:pPr>
            <a:r>
              <a:rPr dirty="0" sz="3300"/>
              <a:t>Varolu</a:t>
            </a:r>
            <a:r>
              <a:rPr dirty="0" sz="3300">
                <a:latin typeface="Trebuchet MS"/>
                <a:cs typeface="Trebuchet MS"/>
              </a:rPr>
              <a:t>ş</a:t>
            </a:r>
            <a:r>
              <a:rPr dirty="0" sz="3300"/>
              <a:t>çuluk</a:t>
            </a:r>
            <a:r>
              <a:rPr dirty="0" sz="3300" spc="30"/>
              <a:t> </a:t>
            </a:r>
            <a:r>
              <a:rPr dirty="0" sz="3300"/>
              <a:t>(</a:t>
            </a:r>
            <a:r>
              <a:rPr dirty="0" sz="2350"/>
              <a:t>existentialism</a:t>
            </a:r>
            <a:r>
              <a:rPr dirty="0" sz="3300"/>
              <a:t>)</a:t>
            </a:r>
            <a:r>
              <a:rPr dirty="0" sz="3300" spc="35"/>
              <a:t> </a:t>
            </a:r>
            <a:r>
              <a:rPr dirty="0" sz="3300"/>
              <a:t>ve</a:t>
            </a:r>
            <a:r>
              <a:rPr dirty="0" sz="3300" spc="30"/>
              <a:t> </a:t>
            </a:r>
            <a:r>
              <a:rPr dirty="0" sz="3300"/>
              <a:t>E</a:t>
            </a:r>
            <a:r>
              <a:rPr dirty="0" sz="3300">
                <a:latin typeface="Trebuchet MS"/>
                <a:cs typeface="Trebuchet MS"/>
              </a:rPr>
              <a:t>ğ</a:t>
            </a:r>
            <a:r>
              <a:rPr dirty="0" sz="3300"/>
              <a:t>itime</a:t>
            </a:r>
            <a:r>
              <a:rPr dirty="0" sz="3300" spc="35"/>
              <a:t> </a:t>
            </a:r>
            <a:r>
              <a:rPr dirty="0" sz="3300" spc="-595"/>
              <a:t>Y</a:t>
            </a:r>
            <a:r>
              <a:rPr dirty="0" sz="3300" spc="85"/>
              <a:t>a</a:t>
            </a:r>
            <a:r>
              <a:rPr dirty="0" sz="3300" spc="-15"/>
              <a:t>n</a:t>
            </a:r>
            <a:r>
              <a:rPr dirty="0" sz="3300" spc="-10"/>
              <a:t>s</a:t>
            </a:r>
            <a:r>
              <a:rPr dirty="0" sz="3300" spc="-20"/>
              <a:t>ı</a:t>
            </a:r>
            <a:r>
              <a:rPr dirty="0" sz="3300" spc="-50"/>
              <a:t>m</a:t>
            </a:r>
            <a:r>
              <a:rPr dirty="0" sz="3300" spc="-10"/>
              <a:t>ası</a:t>
            </a:r>
            <a:r>
              <a:rPr dirty="0" sz="3300" spc="-75"/>
              <a:t> </a:t>
            </a:r>
            <a:r>
              <a:rPr dirty="0" sz="3300"/>
              <a:t>Pragmatizm</a:t>
            </a:r>
            <a:r>
              <a:rPr dirty="0" sz="3300" spc="229"/>
              <a:t> </a:t>
            </a:r>
            <a:r>
              <a:rPr dirty="0" sz="3300"/>
              <a:t>ve</a:t>
            </a:r>
            <a:r>
              <a:rPr dirty="0" sz="3300" spc="229"/>
              <a:t> </a:t>
            </a:r>
            <a:r>
              <a:rPr dirty="0" sz="3300" spc="-10"/>
              <a:t>Hümanizm</a:t>
            </a:r>
            <a:endParaRPr sz="3300">
              <a:latin typeface="Trebuchet MS"/>
              <a:cs typeface="Trebuchet MS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2072" y="2811720"/>
            <a:ext cx="158359" cy="135129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32072" y="3624520"/>
            <a:ext cx="158359" cy="135129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32072" y="4437320"/>
            <a:ext cx="158359" cy="135129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2072" y="5250120"/>
            <a:ext cx="158359" cy="135129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32072" y="6062920"/>
            <a:ext cx="158359" cy="135129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2072" y="7421820"/>
            <a:ext cx="158359" cy="135129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1346200" y="2735579"/>
            <a:ext cx="10505440" cy="55873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Varolu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çu</a:t>
            </a:r>
            <a:r>
              <a:rPr dirty="0" sz="26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2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650" spc="-2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 spc="-20">
                <a:solidFill>
                  <a:srgbClr val="3E231A"/>
                </a:solidFill>
                <a:latin typeface="Arial Narrow"/>
                <a:cs typeface="Arial Narrow"/>
              </a:rPr>
              <a:t>itimde</a:t>
            </a:r>
            <a:r>
              <a:rPr dirty="0" sz="26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amaç</a:t>
            </a:r>
            <a:r>
              <a:rPr dirty="0" sz="26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bireyde</a:t>
            </a:r>
            <a:r>
              <a:rPr dirty="0" sz="26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yo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un</a:t>
            </a:r>
            <a:r>
              <a:rPr dirty="0" sz="26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5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6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farkına</a:t>
            </a:r>
            <a:r>
              <a:rPr dirty="0" sz="26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varma</a:t>
            </a:r>
            <a:r>
              <a:rPr dirty="0" sz="265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seviyesi</a:t>
            </a:r>
            <a:r>
              <a:rPr dirty="0" sz="26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olu</a:t>
            </a:r>
            <a:r>
              <a:rPr dirty="0" sz="26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turabilmektir.</a:t>
            </a:r>
            <a:endParaRPr sz="26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3220"/>
              </a:spcBef>
            </a:pP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Fert</a:t>
            </a:r>
            <a:r>
              <a:rPr dirty="0" sz="26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kendi</a:t>
            </a:r>
            <a:r>
              <a:rPr dirty="0" sz="26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6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erlerine</a:t>
            </a:r>
            <a:r>
              <a:rPr dirty="0" sz="26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sahiptir.</a:t>
            </a:r>
            <a:endParaRPr sz="2650">
              <a:latin typeface="Arial Narrow"/>
              <a:cs typeface="Arial Narrow"/>
            </a:endParaRPr>
          </a:p>
          <a:p>
            <a:pPr marL="12700" marR="4347210">
              <a:lnSpc>
                <a:spcPts val="6400"/>
              </a:lnSpc>
              <a:spcBef>
                <a:spcPts val="750"/>
              </a:spcBef>
            </a:pP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Ferdin</a:t>
            </a:r>
            <a:r>
              <a:rPr dirty="0" sz="265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kendi</a:t>
            </a:r>
            <a:r>
              <a:rPr dirty="0" sz="265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kimli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ini</a:t>
            </a:r>
            <a:r>
              <a:rPr dirty="0" sz="2650" spc="-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tanımlayabilmesi</a:t>
            </a:r>
            <a:r>
              <a:rPr dirty="0" sz="265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önemsenir. </a:t>
            </a:r>
            <a:r>
              <a:rPr dirty="0" sz="2650" spc="65">
                <a:solidFill>
                  <a:srgbClr val="3E231A"/>
                </a:solidFill>
                <a:latin typeface="Arial Narrow"/>
                <a:cs typeface="Arial Narrow"/>
              </a:rPr>
              <a:t>Estetik</a:t>
            </a:r>
            <a:r>
              <a:rPr dirty="0" sz="26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itim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6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özgünlük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ön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 plândadır.</a:t>
            </a:r>
            <a:endParaRPr sz="2650">
              <a:latin typeface="Arial Narrow"/>
              <a:cs typeface="Arial Narrow"/>
            </a:endParaRPr>
          </a:p>
          <a:p>
            <a:pPr marL="12700" marR="27940">
              <a:lnSpc>
                <a:spcPct val="135200"/>
              </a:lnSpc>
              <a:spcBef>
                <a:spcPts val="1350"/>
              </a:spcBef>
            </a:pP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Ferdin</a:t>
            </a:r>
            <a:r>
              <a:rPr dirty="0" sz="26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üzerinde</a:t>
            </a:r>
            <a:r>
              <a:rPr dirty="0" sz="26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toplumsal</a:t>
            </a:r>
            <a:r>
              <a:rPr dirty="0" sz="26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er </a:t>
            </a:r>
            <a:r>
              <a:rPr dirty="0" sz="2650" spc="-25">
                <a:solidFill>
                  <a:srgbClr val="3E231A"/>
                </a:solidFill>
                <a:latin typeface="Arial Narrow"/>
                <a:cs typeface="Arial Narrow"/>
              </a:rPr>
              <a:t>yargılarının</a:t>
            </a:r>
            <a:r>
              <a:rPr dirty="0" sz="26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ahlâkî</a:t>
            </a:r>
            <a:r>
              <a:rPr dirty="0" sz="26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ö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retilerin</a:t>
            </a:r>
            <a:r>
              <a:rPr dirty="0" sz="26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130">
                <a:solidFill>
                  <a:srgbClr val="3E231A"/>
                </a:solidFill>
                <a:latin typeface="Arial Narrow"/>
                <a:cs typeface="Arial Narrow"/>
              </a:rPr>
              <a:t>örf</a:t>
            </a:r>
            <a:r>
              <a:rPr dirty="0" sz="26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ve âdetlerin</a:t>
            </a:r>
            <a:r>
              <a:rPr dirty="0" sz="26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baskısı olamaz.</a:t>
            </a:r>
            <a:endParaRPr sz="2650">
              <a:latin typeface="Arial Narrow"/>
              <a:cs typeface="Arial Narrow"/>
            </a:endParaRPr>
          </a:p>
          <a:p>
            <a:pPr marL="12700" marR="200025">
              <a:lnSpc>
                <a:spcPct val="135200"/>
              </a:lnSpc>
              <a:spcBef>
                <a:spcPts val="2100"/>
              </a:spcBef>
            </a:pP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Çünkü</a:t>
            </a:r>
            <a:r>
              <a:rPr dirty="0" sz="26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insan</a:t>
            </a:r>
            <a:r>
              <a:rPr dirty="0" sz="265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seçme</a:t>
            </a:r>
            <a:r>
              <a:rPr dirty="0" sz="265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sayesinde</a:t>
            </a:r>
            <a:r>
              <a:rPr dirty="0" sz="265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kendini</a:t>
            </a:r>
            <a:r>
              <a:rPr dirty="0" sz="2650" spc="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gerçekle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tirmeye</a:t>
            </a:r>
            <a:r>
              <a:rPr dirty="0" sz="265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çalı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arak</a:t>
            </a:r>
            <a:r>
              <a:rPr dirty="0" sz="265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6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50">
                <a:solidFill>
                  <a:srgbClr val="3E231A"/>
                </a:solidFill>
                <a:latin typeface="Arial Narrow"/>
                <a:cs typeface="Arial Narrow"/>
              </a:rPr>
              <a:t>er</a:t>
            </a:r>
            <a:r>
              <a:rPr dirty="0" sz="265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yargılarını olu</a:t>
            </a:r>
            <a:r>
              <a:rPr dirty="0" sz="26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650" spc="-10">
                <a:solidFill>
                  <a:srgbClr val="3E231A"/>
                </a:solidFill>
                <a:latin typeface="Arial Narrow"/>
                <a:cs typeface="Arial Narrow"/>
              </a:rPr>
              <a:t>turur.</a:t>
            </a:r>
            <a:endParaRPr sz="2650">
              <a:latin typeface="Arial Narrow"/>
              <a:cs typeface="Arial Narrow"/>
            </a:endParaRPr>
          </a:p>
        </p:txBody>
      </p:sp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35700" y="864108"/>
            <a:ext cx="523240" cy="7721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900" spc="340"/>
              <a:t>%</a:t>
            </a:r>
            <a:endParaRPr sz="49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2670934"/>
            <a:ext cx="226228" cy="19304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0798" y="3839334"/>
            <a:ext cx="226228" cy="193041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5795134"/>
            <a:ext cx="226228" cy="193041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0798" y="6963534"/>
            <a:ext cx="226228" cy="193041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778000" y="2552700"/>
            <a:ext cx="9747250" cy="5684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800" spc="50">
                <a:solidFill>
                  <a:srgbClr val="3E231A"/>
                </a:solidFill>
                <a:latin typeface="Arial Narrow"/>
                <a:cs typeface="Arial Narrow"/>
              </a:rPr>
              <a:t>Pragmatist</a:t>
            </a:r>
            <a:r>
              <a:rPr dirty="0" sz="380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65">
                <a:solidFill>
                  <a:srgbClr val="3E231A"/>
                </a:solidFill>
                <a:latin typeface="Arial Narrow"/>
                <a:cs typeface="Arial Narrow"/>
              </a:rPr>
              <a:t>ö</a:t>
            </a:r>
            <a:r>
              <a:rPr dirty="0" sz="3800" spc="-6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 spc="-65">
                <a:solidFill>
                  <a:srgbClr val="3E231A"/>
                </a:solidFill>
                <a:latin typeface="Arial Narrow"/>
                <a:cs typeface="Arial Narrow"/>
              </a:rPr>
              <a:t>elere</a:t>
            </a:r>
            <a:r>
              <a:rPr dirty="0" sz="380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380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rastlanır</a:t>
            </a:r>
            <a:endParaRPr sz="3800">
              <a:latin typeface="Arial Narrow"/>
              <a:cs typeface="Arial Narrow"/>
            </a:endParaRPr>
          </a:p>
          <a:p>
            <a:pPr marL="12700" marR="5080">
              <a:lnSpc>
                <a:spcPct val="136000"/>
              </a:lnSpc>
              <a:spcBef>
                <a:spcPts val="2995"/>
              </a:spcBef>
            </a:pPr>
            <a:r>
              <a:rPr dirty="0" sz="3800" spc="150">
                <a:solidFill>
                  <a:srgbClr val="3E231A"/>
                </a:solidFill>
                <a:latin typeface="Arial Narrow"/>
                <a:cs typeface="Arial Narrow"/>
              </a:rPr>
              <a:t>Ancak</a:t>
            </a:r>
            <a:r>
              <a:rPr dirty="0" sz="38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tam</a:t>
            </a:r>
            <a:r>
              <a:rPr dirty="0" sz="38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pragmatist</a:t>
            </a:r>
            <a:r>
              <a:rPr dirty="0" sz="38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380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itim</a:t>
            </a:r>
            <a:r>
              <a:rPr dirty="0" sz="38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anlayı</a:t>
            </a:r>
            <a:r>
              <a:rPr dirty="0" sz="38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ından</a:t>
            </a:r>
            <a:r>
              <a:rPr dirty="0" sz="3800" spc="65">
                <a:solidFill>
                  <a:srgbClr val="3E231A"/>
                </a:solidFill>
                <a:latin typeface="Arial Narrow"/>
                <a:cs typeface="Arial Narrow"/>
              </a:rPr>
              <a:t> farkı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sürekli </a:t>
            </a:r>
            <a:r>
              <a:rPr dirty="0" sz="3800" spc="7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380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yaratma</a:t>
            </a:r>
            <a:r>
              <a:rPr dirty="0" sz="380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pe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inde</a:t>
            </a:r>
            <a:r>
              <a:rPr dirty="0" sz="3800" spc="1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olu</a:t>
            </a:r>
            <a:r>
              <a:rPr dirty="0" sz="38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udur.</a:t>
            </a:r>
            <a:endParaRPr sz="38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4640"/>
              </a:spcBef>
            </a:pPr>
            <a:r>
              <a:rPr dirty="0" sz="3800" spc="65">
                <a:solidFill>
                  <a:srgbClr val="3E231A"/>
                </a:solidFill>
                <a:latin typeface="Arial Narrow"/>
                <a:cs typeface="Arial Narrow"/>
              </a:rPr>
              <a:t>Birey</a:t>
            </a:r>
            <a:r>
              <a:rPr dirty="0" sz="38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her</a:t>
            </a:r>
            <a:r>
              <a:rPr dirty="0" sz="38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eyden</a:t>
            </a:r>
            <a:r>
              <a:rPr dirty="0" sz="38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üstün</a:t>
            </a:r>
            <a:r>
              <a:rPr dirty="0" sz="38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tutulmu</a:t>
            </a:r>
            <a:r>
              <a:rPr dirty="0" sz="38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tur.</a:t>
            </a:r>
            <a:endParaRPr sz="3800">
              <a:latin typeface="Arial Narrow"/>
              <a:cs typeface="Arial Narrow"/>
            </a:endParaRPr>
          </a:p>
          <a:p>
            <a:pPr marL="12700" marR="1497330">
              <a:lnSpc>
                <a:spcPct val="136000"/>
              </a:lnSpc>
              <a:spcBef>
                <a:spcPts val="3000"/>
              </a:spcBef>
            </a:pPr>
            <a:r>
              <a:rPr dirty="0" sz="3800" spc="-615">
                <a:solidFill>
                  <a:srgbClr val="3E231A"/>
                </a:solidFill>
                <a:latin typeface="Arial Narrow"/>
                <a:cs typeface="Arial Narrow"/>
              </a:rPr>
              <a:t>Y</a:t>
            </a:r>
            <a:r>
              <a:rPr dirty="0" sz="3800" spc="15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3800" spc="-155">
                <a:solidFill>
                  <a:srgbClr val="3E231A"/>
                </a:solidFill>
                <a:latin typeface="Arial Narrow"/>
                <a:cs typeface="Arial Narrow"/>
              </a:rPr>
              <a:t>r</a:t>
            </a:r>
            <a:r>
              <a:rPr dirty="0" sz="3800" spc="-4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3800" spc="55">
                <a:solidFill>
                  <a:srgbClr val="3E231A"/>
                </a:solidFill>
                <a:latin typeface="Arial Narrow"/>
                <a:cs typeface="Arial Narrow"/>
              </a:rPr>
              <a:t>t</a:t>
            </a:r>
            <a:r>
              <a:rPr dirty="0" sz="3800" spc="5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3800" spc="55">
                <a:solidFill>
                  <a:srgbClr val="3E231A"/>
                </a:solidFill>
                <a:latin typeface="Arial Narrow"/>
                <a:cs typeface="Arial Narrow"/>
              </a:rPr>
              <a:t>cı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45">
                <a:solidFill>
                  <a:srgbClr val="3E231A"/>
                </a:solidFill>
                <a:latin typeface="Arial Narrow"/>
                <a:cs typeface="Arial Narrow"/>
              </a:rPr>
              <a:t>ferdiyetçilik</a:t>
            </a:r>
            <a:r>
              <a:rPr dirty="0" sz="380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ve özgür</a:t>
            </a:r>
            <a:r>
              <a:rPr dirty="0" sz="380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iradenin</a:t>
            </a:r>
            <a:r>
              <a:rPr dirty="0" sz="380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800" spc="-60">
                <a:solidFill>
                  <a:srgbClr val="3E231A"/>
                </a:solidFill>
                <a:latin typeface="Arial Narrow"/>
                <a:cs typeface="Arial Narrow"/>
              </a:rPr>
              <a:t>kullanımı </a:t>
            </a:r>
            <a:r>
              <a:rPr dirty="0" sz="3800" spc="-10">
                <a:solidFill>
                  <a:srgbClr val="3E231A"/>
                </a:solidFill>
                <a:latin typeface="Arial Narrow"/>
                <a:cs typeface="Arial Narrow"/>
              </a:rPr>
              <a:t>hedeflenir.</a:t>
            </a:r>
            <a:endParaRPr sz="3800">
              <a:latin typeface="Arial Narrow"/>
              <a:cs typeface="Arial Narrow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30700" y="826516"/>
            <a:ext cx="4338955" cy="695325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4400" spc="-350"/>
              <a:t>F</a:t>
            </a:r>
            <a:r>
              <a:rPr dirty="0" sz="4400" spc="170"/>
              <a:t>a</a:t>
            </a:r>
            <a:r>
              <a:rPr dirty="0" sz="4400" spc="55"/>
              <a:t>r</a:t>
            </a:r>
            <a:r>
              <a:rPr dirty="0" sz="4400" spc="15"/>
              <a:t>k</a:t>
            </a:r>
            <a:r>
              <a:rPr dirty="0" sz="4400" spc="55"/>
              <a:t>lı</a:t>
            </a:r>
            <a:r>
              <a:rPr dirty="0" sz="4400" spc="-190"/>
              <a:t> </a:t>
            </a:r>
            <a:r>
              <a:rPr dirty="0" sz="4400" spc="-30"/>
              <a:t>Felsefî</a:t>
            </a:r>
            <a:r>
              <a:rPr dirty="0" sz="4400" spc="-185"/>
              <a:t> </a:t>
            </a:r>
            <a:r>
              <a:rPr dirty="0" sz="4400" spc="-10"/>
              <a:t>Akımlar</a:t>
            </a:r>
            <a:endParaRPr sz="44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8104" y="1925551"/>
            <a:ext cx="169671" cy="14478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8104" y="3354301"/>
            <a:ext cx="169671" cy="144781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28104" y="5377125"/>
            <a:ext cx="169671" cy="144781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28104" y="7487865"/>
            <a:ext cx="178601" cy="152401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371600" y="1710689"/>
            <a:ext cx="10704830" cy="739520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93370">
              <a:lnSpc>
                <a:spcPct val="131600"/>
              </a:lnSpc>
              <a:spcBef>
                <a:spcPts val="100"/>
              </a:spcBef>
            </a:pP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Rasyonalizm</a:t>
            </a:r>
            <a:r>
              <a:rPr dirty="0" sz="28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350">
                <a:solidFill>
                  <a:srgbClr val="3E231A"/>
                </a:solidFill>
                <a:latin typeface="Arial Narrow"/>
                <a:cs typeface="Arial Narrow"/>
              </a:rPr>
              <a:t>(rationalism,</a:t>
            </a:r>
            <a:r>
              <a:rPr dirty="0" sz="13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350" spc="-25">
                <a:solidFill>
                  <a:srgbClr val="3E231A"/>
                </a:solidFill>
                <a:latin typeface="Arial Narrow"/>
                <a:cs typeface="Arial Narrow"/>
              </a:rPr>
              <a:t>akılcılık,</a:t>
            </a:r>
            <a:r>
              <a:rPr dirty="0" sz="13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350">
                <a:solidFill>
                  <a:srgbClr val="3E231A"/>
                </a:solidFill>
                <a:latin typeface="Arial Narrow"/>
                <a:cs typeface="Arial Narrow"/>
              </a:rPr>
              <a:t>usculuk)</a:t>
            </a:r>
            <a:r>
              <a:rPr dirty="0" sz="1350" spc="3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: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Bilginin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2850" spc="-3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rulu</a:t>
            </a:r>
            <a:r>
              <a:rPr dirty="0" sz="2850" spc="-3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unun</a:t>
            </a:r>
            <a:r>
              <a:rPr dirty="0" sz="28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duyum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20">
                <a:solidFill>
                  <a:srgbClr val="3E231A"/>
                </a:solidFill>
                <a:latin typeface="Arial Narrow"/>
                <a:cs typeface="Arial Narrow"/>
              </a:rPr>
              <a:t>deneyimde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il dü</a:t>
            </a: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üncede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zihinde</a:t>
            </a:r>
            <a:r>
              <a:rPr dirty="0" sz="2850" spc="-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25">
                <a:solidFill>
                  <a:srgbClr val="3E231A"/>
                </a:solidFill>
                <a:latin typeface="Arial Narrow"/>
                <a:cs typeface="Arial Narrow"/>
              </a:rPr>
              <a:t>temellendirilebilece</a:t>
            </a:r>
            <a:r>
              <a:rPr dirty="0" sz="2850" spc="-2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 spc="-25">
                <a:solidFill>
                  <a:srgbClr val="3E231A"/>
                </a:solidFill>
                <a:latin typeface="Arial Narrow"/>
                <a:cs typeface="Arial Narrow"/>
              </a:rPr>
              <a:t>ini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öne</a:t>
            </a:r>
            <a:r>
              <a:rPr dirty="0" sz="2850" spc="-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süren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felsefî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görü</a:t>
            </a: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endParaRPr sz="2850">
              <a:latin typeface="Trebuchet MS"/>
              <a:cs typeface="Trebuchet MS"/>
            </a:endParaRPr>
          </a:p>
          <a:p>
            <a:pPr marL="12700" marR="542925">
              <a:lnSpc>
                <a:spcPct val="131600"/>
              </a:lnSpc>
              <a:spcBef>
                <a:spcPts val="2195"/>
              </a:spcBef>
            </a:pP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Empiricism</a:t>
            </a:r>
            <a:r>
              <a:rPr dirty="0" sz="28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800" spc="-10">
                <a:solidFill>
                  <a:srgbClr val="3E231A"/>
                </a:solidFill>
                <a:latin typeface="Arial Narrow"/>
                <a:cs typeface="Arial Narrow"/>
              </a:rPr>
              <a:t>(empirisisizm,</a:t>
            </a:r>
            <a:r>
              <a:rPr dirty="0" sz="18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800">
                <a:solidFill>
                  <a:srgbClr val="3E231A"/>
                </a:solidFill>
                <a:latin typeface="Arial Narrow"/>
                <a:cs typeface="Arial Narrow"/>
              </a:rPr>
              <a:t>tecrübecilik,deneycilik,</a:t>
            </a:r>
            <a:r>
              <a:rPr dirty="0" sz="18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800" spc="-10">
                <a:solidFill>
                  <a:srgbClr val="3E231A"/>
                </a:solidFill>
                <a:latin typeface="Arial Narrow"/>
                <a:cs typeface="Arial Narrow"/>
              </a:rPr>
              <a:t>deneyselcilik)</a:t>
            </a:r>
            <a:r>
              <a:rPr dirty="0" sz="180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800">
                <a:solidFill>
                  <a:srgbClr val="3E231A"/>
                </a:solidFill>
                <a:latin typeface="Arial Narrow"/>
                <a:cs typeface="Arial Narrow"/>
              </a:rPr>
              <a:t>:</a:t>
            </a:r>
            <a:r>
              <a:rPr dirty="0" sz="18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ru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8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genelgeçer</a:t>
            </a:r>
            <a:r>
              <a:rPr dirty="0" sz="28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bilginin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duyumlar</a:t>
            </a:r>
            <a:r>
              <a:rPr dirty="0" sz="285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yolu</a:t>
            </a:r>
            <a:r>
              <a:rPr dirty="0" sz="28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28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olu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an</a:t>
            </a:r>
            <a:r>
              <a:rPr dirty="0" sz="28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deneylerle,</a:t>
            </a:r>
            <a:r>
              <a:rPr dirty="0" sz="28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tecrübelerle</a:t>
            </a:r>
            <a:r>
              <a:rPr dirty="0" sz="28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kazanılabilece</a:t>
            </a:r>
            <a:r>
              <a:rPr dirty="0" sz="2850" spc="-3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 spc="-35">
                <a:solidFill>
                  <a:srgbClr val="3E231A"/>
                </a:solidFill>
                <a:latin typeface="Arial Narrow"/>
                <a:cs typeface="Arial Narrow"/>
              </a:rPr>
              <a:t>ini</a:t>
            </a:r>
            <a:r>
              <a:rPr dirty="0" sz="285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öne</a:t>
            </a:r>
            <a:r>
              <a:rPr dirty="0" sz="285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süren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felsefî</a:t>
            </a:r>
            <a:r>
              <a:rPr dirty="0" sz="28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görü</a:t>
            </a:r>
            <a:r>
              <a:rPr dirty="0" sz="28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.</a:t>
            </a:r>
            <a:r>
              <a:rPr dirty="0" sz="28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Deneycilik</a:t>
            </a:r>
            <a:r>
              <a:rPr dirty="0" sz="2850" spc="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95">
                <a:solidFill>
                  <a:srgbClr val="3E231A"/>
                </a:solidFill>
                <a:latin typeface="Arial Narrow"/>
                <a:cs typeface="Arial Narrow"/>
              </a:rPr>
              <a:t>akılcılı</a:t>
            </a:r>
            <a:r>
              <a:rPr dirty="0" sz="2850" spc="-9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50" spc="-95">
                <a:solidFill>
                  <a:srgbClr val="3E231A"/>
                </a:solidFill>
                <a:latin typeface="Arial Narrow"/>
                <a:cs typeface="Arial Narrow"/>
              </a:rPr>
              <a:t>ın</a:t>
            </a:r>
            <a:r>
              <a:rPr dirty="0" sz="2850" spc="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kar</a:t>
            </a:r>
            <a:r>
              <a:rPr dirty="0" sz="28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850" spc="-10">
                <a:solidFill>
                  <a:srgbClr val="3E231A"/>
                </a:solidFill>
                <a:latin typeface="Arial Narrow"/>
                <a:cs typeface="Arial Narrow"/>
              </a:rPr>
              <a:t>ıtıdır.</a:t>
            </a:r>
            <a:endParaRPr sz="2850">
              <a:latin typeface="Arial Narrow"/>
              <a:cs typeface="Arial Narrow"/>
            </a:endParaRPr>
          </a:p>
          <a:p>
            <a:pPr marL="12700" marR="52069">
              <a:lnSpc>
                <a:spcPct val="133300"/>
              </a:lnSpc>
              <a:spcBef>
                <a:spcPts val="2235"/>
              </a:spcBef>
            </a:pPr>
            <a:r>
              <a:rPr dirty="0" sz="2850">
                <a:solidFill>
                  <a:srgbClr val="3E231A"/>
                </a:solidFill>
                <a:latin typeface="Arial Narrow"/>
                <a:cs typeface="Arial Narrow"/>
              </a:rPr>
              <a:t>Determinizm</a:t>
            </a:r>
            <a:r>
              <a:rPr dirty="0" sz="285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950" spc="-10">
                <a:solidFill>
                  <a:srgbClr val="3E231A"/>
                </a:solidFill>
                <a:latin typeface="Arial Narrow"/>
                <a:cs typeface="Arial Narrow"/>
              </a:rPr>
              <a:t>(determinism,</a:t>
            </a:r>
            <a:r>
              <a:rPr dirty="0" sz="19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950">
                <a:solidFill>
                  <a:srgbClr val="3E231A"/>
                </a:solidFill>
                <a:latin typeface="Arial Narrow"/>
                <a:cs typeface="Arial Narrow"/>
              </a:rPr>
              <a:t>muayyeniyetçilik,</a:t>
            </a:r>
            <a:r>
              <a:rPr dirty="0" sz="19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950">
                <a:solidFill>
                  <a:srgbClr val="3E231A"/>
                </a:solidFill>
                <a:latin typeface="Arial Narrow"/>
                <a:cs typeface="Arial Narrow"/>
              </a:rPr>
              <a:t>gerekircilik,</a:t>
            </a:r>
            <a:r>
              <a:rPr dirty="0" sz="19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950" spc="-10">
                <a:solidFill>
                  <a:srgbClr val="3E231A"/>
                </a:solidFill>
                <a:latin typeface="Arial Narrow"/>
                <a:cs typeface="Arial Narrow"/>
              </a:rPr>
              <a:t>nedensellik)</a:t>
            </a:r>
            <a:r>
              <a:rPr dirty="0" sz="19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950">
                <a:solidFill>
                  <a:srgbClr val="3E231A"/>
                </a:solidFill>
                <a:latin typeface="Arial Narrow"/>
                <a:cs typeface="Arial Narrow"/>
              </a:rPr>
              <a:t>:</a:t>
            </a:r>
            <a:r>
              <a:rPr dirty="0" sz="19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60">
                <a:solidFill>
                  <a:srgbClr val="3E231A"/>
                </a:solidFill>
                <a:latin typeface="Arial Narrow"/>
                <a:cs typeface="Arial Narrow"/>
              </a:rPr>
              <a:t>Olay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0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olguların</a:t>
            </a:r>
            <a:r>
              <a:rPr dirty="0" sz="30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birbirine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belirli</a:t>
            </a:r>
            <a:r>
              <a:rPr dirty="0" sz="300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5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30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ekilde</a:t>
            </a:r>
            <a:r>
              <a:rPr dirty="0" sz="30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114">
                <a:solidFill>
                  <a:srgbClr val="3E231A"/>
                </a:solidFill>
                <a:latin typeface="Arial Narrow"/>
                <a:cs typeface="Arial Narrow"/>
              </a:rPr>
              <a:t>ba</a:t>
            </a:r>
            <a:r>
              <a:rPr dirty="0" sz="3000" spc="-114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00" spc="-114">
                <a:solidFill>
                  <a:srgbClr val="3E231A"/>
                </a:solidFill>
                <a:latin typeface="Arial Narrow"/>
                <a:cs typeface="Arial Narrow"/>
              </a:rPr>
              <a:t>lı</a:t>
            </a:r>
            <a:r>
              <a:rPr dirty="0" sz="30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35">
                <a:solidFill>
                  <a:srgbClr val="3E231A"/>
                </a:solidFill>
                <a:latin typeface="Arial Narrow"/>
                <a:cs typeface="Arial Narrow"/>
              </a:rPr>
              <a:t>olması,</a:t>
            </a:r>
            <a:r>
              <a:rPr dirty="0" sz="30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her</a:t>
            </a:r>
            <a:r>
              <a:rPr dirty="0" sz="30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eyin</a:t>
            </a:r>
            <a:r>
              <a:rPr dirty="0" sz="30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55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30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nedeni</a:t>
            </a:r>
            <a:r>
              <a:rPr dirty="0" sz="30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30">
                <a:solidFill>
                  <a:srgbClr val="3E231A"/>
                </a:solidFill>
                <a:latin typeface="Arial Narrow"/>
                <a:cs typeface="Arial Narrow"/>
              </a:rPr>
              <a:t>olması</a:t>
            </a:r>
            <a:r>
              <a:rPr dirty="0" sz="30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ya</a:t>
            </a:r>
            <a:r>
              <a:rPr dirty="0" sz="30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da</a:t>
            </a:r>
            <a:r>
              <a:rPr dirty="0" sz="300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20">
                <a:solidFill>
                  <a:srgbClr val="3E231A"/>
                </a:solidFill>
                <a:latin typeface="Arial Narrow"/>
                <a:cs typeface="Arial Narrow"/>
              </a:rPr>
              <a:t>aynı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nedenlerin</a:t>
            </a:r>
            <a:r>
              <a:rPr dirty="0" sz="300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aynı</a:t>
            </a:r>
            <a:r>
              <a:rPr dirty="0" sz="300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sonuçları</a:t>
            </a:r>
            <a:r>
              <a:rPr dirty="0" sz="3000" spc="-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25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3000" spc="-2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00" spc="-25">
                <a:solidFill>
                  <a:srgbClr val="3E231A"/>
                </a:solidFill>
                <a:latin typeface="Arial Narrow"/>
                <a:cs typeface="Arial Narrow"/>
              </a:rPr>
              <a:t>urması</a:t>
            </a:r>
            <a:r>
              <a:rPr dirty="0" sz="300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eklinde</a:t>
            </a:r>
            <a:r>
              <a:rPr dirty="0" sz="300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açıklanabilen</a:t>
            </a:r>
            <a:r>
              <a:rPr dirty="0" sz="3000" spc="-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görü</a:t>
            </a:r>
            <a:r>
              <a:rPr dirty="0" sz="30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.</a:t>
            </a:r>
            <a:endParaRPr sz="3000">
              <a:latin typeface="Arial Narrow"/>
              <a:cs typeface="Arial Narrow"/>
            </a:endParaRPr>
          </a:p>
          <a:p>
            <a:pPr marL="12700" marR="5080">
              <a:lnSpc>
                <a:spcPct val="133300"/>
              </a:lnSpc>
              <a:spcBef>
                <a:spcPts val="2300"/>
              </a:spcBef>
            </a:pP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Irrationalism</a:t>
            </a:r>
            <a:r>
              <a:rPr dirty="0" sz="30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00">
                <a:solidFill>
                  <a:srgbClr val="3E231A"/>
                </a:solidFill>
                <a:latin typeface="Arial Narrow"/>
                <a:cs typeface="Arial Narrow"/>
              </a:rPr>
              <a:t>(irrasyonalizm,</a:t>
            </a:r>
            <a:r>
              <a:rPr dirty="0" sz="20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00" spc="-35">
                <a:solidFill>
                  <a:srgbClr val="3E231A"/>
                </a:solidFill>
                <a:latin typeface="Arial Narrow"/>
                <a:cs typeface="Arial Narrow"/>
              </a:rPr>
              <a:t>usdı</a:t>
            </a:r>
            <a:r>
              <a:rPr dirty="0" sz="2000" spc="-35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000" spc="-35">
                <a:solidFill>
                  <a:srgbClr val="3E231A"/>
                </a:solidFill>
                <a:latin typeface="Arial Narrow"/>
                <a:cs typeface="Arial Narrow"/>
              </a:rPr>
              <a:t>ıcılık,</a:t>
            </a:r>
            <a:r>
              <a:rPr dirty="0" sz="20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00" spc="-35">
                <a:solidFill>
                  <a:srgbClr val="3E231A"/>
                </a:solidFill>
                <a:latin typeface="Arial Narrow"/>
                <a:cs typeface="Arial Narrow"/>
              </a:rPr>
              <a:t>akıldı</a:t>
            </a:r>
            <a:r>
              <a:rPr dirty="0" sz="2000" spc="-35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000" spc="-35">
                <a:solidFill>
                  <a:srgbClr val="3E231A"/>
                </a:solidFill>
                <a:latin typeface="Arial Narrow"/>
                <a:cs typeface="Arial Narrow"/>
              </a:rPr>
              <a:t>ıcılık)</a:t>
            </a:r>
            <a:r>
              <a:rPr dirty="0" sz="20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00">
                <a:solidFill>
                  <a:srgbClr val="3E231A"/>
                </a:solidFill>
                <a:latin typeface="Arial Narrow"/>
                <a:cs typeface="Arial Narrow"/>
              </a:rPr>
              <a:t>:</a:t>
            </a:r>
            <a:r>
              <a:rPr dirty="0" sz="20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Bilginin</a:t>
            </a:r>
            <a:r>
              <a:rPr dirty="0" sz="30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20">
                <a:solidFill>
                  <a:srgbClr val="3E231A"/>
                </a:solidFill>
                <a:latin typeface="Arial Narrow"/>
                <a:cs typeface="Arial Narrow"/>
              </a:rPr>
              <a:t>olu</a:t>
            </a:r>
            <a:r>
              <a:rPr dirty="0" sz="3000" spc="-2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00" spc="-20">
                <a:solidFill>
                  <a:srgbClr val="3E231A"/>
                </a:solidFill>
                <a:latin typeface="Arial Narrow"/>
                <a:cs typeface="Arial Narrow"/>
              </a:rPr>
              <a:t>umunda</a:t>
            </a:r>
            <a:r>
              <a:rPr dirty="0" sz="30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aklın</a:t>
            </a:r>
            <a:r>
              <a:rPr dirty="0" sz="30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ikinci derecede,</a:t>
            </a:r>
            <a:r>
              <a:rPr dirty="0" sz="30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hisler</a:t>
            </a:r>
            <a:r>
              <a:rPr dirty="0" sz="300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00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duyular</a:t>
            </a:r>
            <a:r>
              <a:rPr dirty="0" sz="300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gibi</a:t>
            </a:r>
            <a:r>
              <a:rPr dirty="0" sz="30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bilinç</a:t>
            </a:r>
            <a:r>
              <a:rPr dirty="0" sz="300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65">
                <a:solidFill>
                  <a:srgbClr val="3E231A"/>
                </a:solidFill>
                <a:latin typeface="Arial Narrow"/>
                <a:cs typeface="Arial Narrow"/>
              </a:rPr>
              <a:t>dı</a:t>
            </a:r>
            <a:r>
              <a:rPr dirty="0" sz="3000" spc="-65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00" spc="-65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300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davranı</a:t>
            </a:r>
            <a:r>
              <a:rPr dirty="0" sz="30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ların</a:t>
            </a:r>
            <a:r>
              <a:rPr dirty="0" sz="300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birinci</a:t>
            </a:r>
            <a:r>
              <a:rPr dirty="0" sz="30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derecede</a:t>
            </a:r>
            <a:r>
              <a:rPr dirty="0" sz="300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etkili </a:t>
            </a:r>
            <a:r>
              <a:rPr dirty="0" sz="3000" spc="-45">
                <a:solidFill>
                  <a:srgbClr val="3E231A"/>
                </a:solidFill>
                <a:latin typeface="Arial Narrow"/>
                <a:cs typeface="Arial Narrow"/>
              </a:rPr>
              <a:t>oldu</a:t>
            </a:r>
            <a:r>
              <a:rPr dirty="0" sz="3000" spc="-4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00" spc="-45">
                <a:solidFill>
                  <a:srgbClr val="3E231A"/>
                </a:solidFill>
                <a:latin typeface="Arial Narrow"/>
                <a:cs typeface="Arial Narrow"/>
              </a:rPr>
              <a:t>u</a:t>
            </a:r>
            <a:r>
              <a:rPr dirty="0" sz="3000" spc="-1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ö</a:t>
            </a:r>
            <a:r>
              <a:rPr dirty="0" sz="300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retidir.</a:t>
            </a:r>
            <a:endParaRPr sz="3000">
              <a:latin typeface="Arial Narrow"/>
              <a:cs typeface="Arial Narrow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299200" y="816355"/>
            <a:ext cx="398780" cy="5854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3650" spc="275">
                <a:solidFill>
                  <a:srgbClr val="3E231A"/>
                </a:solidFill>
                <a:latin typeface="Arial Narrow"/>
                <a:cs typeface="Arial Narrow"/>
              </a:rPr>
              <a:t>%</a:t>
            </a:r>
            <a:endParaRPr sz="3650">
              <a:latin typeface="Arial Narrow"/>
              <a:cs typeface="Arial Narrow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3961" y="1938656"/>
            <a:ext cx="171933" cy="146711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82700" y="1689709"/>
            <a:ext cx="10918825" cy="1126490"/>
          </a:xfrm>
          <a:prstGeom prst="rect"/>
        </p:spPr>
        <p:txBody>
          <a:bodyPr wrap="square" lIns="0" tIns="46355" rIns="0" bIns="0" rtlCol="0" vert="horz">
            <a:spAutoFit/>
          </a:bodyPr>
          <a:lstStyle/>
          <a:p>
            <a:pPr marL="12700" marR="5080">
              <a:lnSpc>
                <a:spcPct val="131600"/>
              </a:lnSpc>
              <a:spcBef>
                <a:spcPts val="365"/>
              </a:spcBef>
            </a:pPr>
            <a:r>
              <a:rPr dirty="0" sz="2850"/>
              <a:t>Pozitivizm</a:t>
            </a:r>
            <a:r>
              <a:rPr dirty="0" sz="2850" spc="50"/>
              <a:t> </a:t>
            </a:r>
            <a:r>
              <a:rPr dirty="0" sz="1750"/>
              <a:t>(positivism,</a:t>
            </a:r>
            <a:r>
              <a:rPr dirty="0" sz="1750" spc="25"/>
              <a:t> </a:t>
            </a:r>
            <a:r>
              <a:rPr dirty="0" sz="1750"/>
              <a:t>müsbetçilik,</a:t>
            </a:r>
            <a:r>
              <a:rPr dirty="0" sz="1750" spc="30"/>
              <a:t> </a:t>
            </a:r>
            <a:r>
              <a:rPr dirty="0" sz="1750"/>
              <a:t>olguculuk)</a:t>
            </a:r>
            <a:r>
              <a:rPr dirty="0" sz="1750" spc="25"/>
              <a:t> </a:t>
            </a:r>
            <a:r>
              <a:rPr dirty="0" sz="1750"/>
              <a:t>:</a:t>
            </a:r>
            <a:r>
              <a:rPr dirty="0" sz="1750" spc="30"/>
              <a:t> </a:t>
            </a:r>
            <a:r>
              <a:rPr dirty="0" sz="2350"/>
              <a:t>Olgularla</a:t>
            </a:r>
            <a:r>
              <a:rPr dirty="0" sz="2350" spc="45"/>
              <a:t> </a:t>
            </a:r>
            <a:r>
              <a:rPr dirty="0" sz="2350"/>
              <a:t>desteklenen</a:t>
            </a:r>
            <a:r>
              <a:rPr dirty="0" sz="2350" spc="45"/>
              <a:t> </a:t>
            </a:r>
            <a:r>
              <a:rPr dirty="0" sz="2350"/>
              <a:t>ya</a:t>
            </a:r>
            <a:r>
              <a:rPr dirty="0" sz="2350" spc="40"/>
              <a:t> </a:t>
            </a:r>
            <a:r>
              <a:rPr dirty="0" sz="2350"/>
              <a:t>da</a:t>
            </a:r>
            <a:r>
              <a:rPr dirty="0" sz="2350" spc="45"/>
              <a:t> </a:t>
            </a:r>
            <a:r>
              <a:rPr dirty="0" sz="2350"/>
              <a:t>olgularla</a:t>
            </a:r>
            <a:r>
              <a:rPr dirty="0" sz="2350" spc="40"/>
              <a:t> </a:t>
            </a:r>
            <a:r>
              <a:rPr dirty="0" sz="2350"/>
              <a:t>ilgili</a:t>
            </a:r>
            <a:r>
              <a:rPr dirty="0" sz="2350" spc="45"/>
              <a:t> </a:t>
            </a:r>
            <a:r>
              <a:rPr dirty="0" sz="2350"/>
              <a:t>verilere</a:t>
            </a:r>
            <a:r>
              <a:rPr dirty="0" sz="2350" spc="45"/>
              <a:t> </a:t>
            </a:r>
            <a:r>
              <a:rPr dirty="0" sz="2350" spc="-10"/>
              <a:t>dayanan </a:t>
            </a:r>
            <a:r>
              <a:rPr dirty="0" sz="2350"/>
              <a:t>bilginin</a:t>
            </a:r>
            <a:r>
              <a:rPr dirty="0" sz="2350" spc="35"/>
              <a:t> </a:t>
            </a:r>
            <a:r>
              <a:rPr dirty="0" sz="2350" spc="70"/>
              <a:t>tek</a:t>
            </a:r>
            <a:r>
              <a:rPr dirty="0" sz="2350" spc="50"/>
              <a:t> </a:t>
            </a:r>
            <a:r>
              <a:rPr dirty="0" sz="2350" spc="-10"/>
              <a:t>sa</a:t>
            </a:r>
            <a:r>
              <a:rPr dirty="0" sz="2350" spc="-10">
                <a:latin typeface="Trebuchet MS"/>
                <a:cs typeface="Trebuchet MS"/>
              </a:rPr>
              <a:t>ğ</a:t>
            </a:r>
            <a:r>
              <a:rPr dirty="0" sz="2350" spc="-10"/>
              <a:t>lam</a:t>
            </a:r>
            <a:r>
              <a:rPr dirty="0" sz="2350" spc="50"/>
              <a:t> </a:t>
            </a:r>
            <a:r>
              <a:rPr dirty="0" sz="2350"/>
              <a:t>bilgi</a:t>
            </a:r>
            <a:r>
              <a:rPr dirty="0" sz="2350" spc="50"/>
              <a:t> </a:t>
            </a:r>
            <a:r>
              <a:rPr dirty="0" sz="2350"/>
              <a:t>türü</a:t>
            </a:r>
            <a:r>
              <a:rPr dirty="0" sz="2350" spc="50"/>
              <a:t> </a:t>
            </a:r>
            <a:r>
              <a:rPr dirty="0" sz="2350" spc="-45"/>
              <a:t>oldu</a:t>
            </a:r>
            <a:r>
              <a:rPr dirty="0" sz="2350" spc="-45">
                <a:latin typeface="Trebuchet MS"/>
                <a:cs typeface="Trebuchet MS"/>
              </a:rPr>
              <a:t>ğ</a:t>
            </a:r>
            <a:r>
              <a:rPr dirty="0" sz="2350" spc="-45"/>
              <a:t>u</a:t>
            </a:r>
            <a:r>
              <a:rPr dirty="0" sz="2350" spc="50"/>
              <a:t> </a:t>
            </a:r>
            <a:r>
              <a:rPr dirty="0" sz="2350" spc="-10"/>
              <a:t>görü</a:t>
            </a:r>
            <a:r>
              <a:rPr dirty="0" sz="2350" spc="-10">
                <a:latin typeface="Trebuchet MS"/>
                <a:cs typeface="Trebuchet MS"/>
              </a:rPr>
              <a:t>ş</a:t>
            </a:r>
            <a:r>
              <a:rPr dirty="0" sz="2350" spc="-10"/>
              <a:t>üdür.</a:t>
            </a:r>
            <a:endParaRPr sz="2350">
              <a:latin typeface="Trebuchet MS"/>
              <a:cs typeface="Trebuchet MS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3961" y="3261993"/>
            <a:ext cx="140261" cy="119686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3961" y="4558455"/>
            <a:ext cx="140261" cy="119686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33961" y="5979433"/>
            <a:ext cx="167408" cy="142850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1282700" y="3082442"/>
            <a:ext cx="11035030" cy="58864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904875">
              <a:lnSpc>
                <a:spcPct val="134800"/>
              </a:lnSpc>
              <a:spcBef>
                <a:spcPts val="95"/>
              </a:spcBef>
            </a:pPr>
            <a:r>
              <a:rPr dirty="0" sz="2350">
                <a:solidFill>
                  <a:srgbClr val="3E231A"/>
                </a:solidFill>
                <a:latin typeface="Arial Narrow"/>
                <a:cs typeface="Arial Narrow"/>
              </a:rPr>
              <a:t>Septizm</a:t>
            </a:r>
            <a:r>
              <a:rPr dirty="0" sz="23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800">
                <a:solidFill>
                  <a:srgbClr val="3E231A"/>
                </a:solidFill>
                <a:latin typeface="Arial Narrow"/>
                <a:cs typeface="Arial Narrow"/>
              </a:rPr>
              <a:t>(scepticism,</a:t>
            </a:r>
            <a:r>
              <a:rPr dirty="0" sz="18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8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1800">
                <a:solidFill>
                  <a:srgbClr val="3E231A"/>
                </a:solidFill>
                <a:latin typeface="Arial Narrow"/>
                <a:cs typeface="Arial Narrow"/>
              </a:rPr>
              <a:t>üphecilik,</a:t>
            </a:r>
            <a:r>
              <a:rPr dirty="0" sz="18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800">
                <a:solidFill>
                  <a:srgbClr val="3E231A"/>
                </a:solidFill>
                <a:latin typeface="Arial Narrow"/>
                <a:cs typeface="Arial Narrow"/>
              </a:rPr>
              <a:t>ku</a:t>
            </a:r>
            <a:r>
              <a:rPr dirty="0" sz="18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1800">
                <a:solidFill>
                  <a:srgbClr val="3E231A"/>
                </a:solidFill>
                <a:latin typeface="Arial Narrow"/>
                <a:cs typeface="Arial Narrow"/>
              </a:rPr>
              <a:t>kuculuk)</a:t>
            </a:r>
            <a:r>
              <a:rPr dirty="0" sz="18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800">
                <a:solidFill>
                  <a:srgbClr val="3E231A"/>
                </a:solidFill>
                <a:latin typeface="Arial Narrow"/>
                <a:cs typeface="Arial Narrow"/>
              </a:rPr>
              <a:t>:</a:t>
            </a:r>
            <a:r>
              <a:rPr dirty="0" sz="18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50" spc="100">
                <a:solidFill>
                  <a:srgbClr val="3E231A"/>
                </a:solidFill>
                <a:latin typeface="Arial Narrow"/>
                <a:cs typeface="Arial Narrow"/>
              </a:rPr>
              <a:t>Her</a:t>
            </a:r>
            <a:r>
              <a:rPr dirty="0" sz="23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50" spc="90">
                <a:solidFill>
                  <a:srgbClr val="3E231A"/>
                </a:solidFill>
                <a:latin typeface="Arial Narrow"/>
                <a:cs typeface="Arial Narrow"/>
              </a:rPr>
              <a:t>tür</a:t>
            </a:r>
            <a:r>
              <a:rPr dirty="0" sz="23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50">
                <a:solidFill>
                  <a:srgbClr val="3E231A"/>
                </a:solidFill>
                <a:latin typeface="Arial Narrow"/>
                <a:cs typeface="Arial Narrow"/>
              </a:rPr>
              <a:t>bilgi</a:t>
            </a:r>
            <a:r>
              <a:rPr dirty="0" sz="23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3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50" spc="-35">
                <a:solidFill>
                  <a:srgbClr val="3E231A"/>
                </a:solidFill>
                <a:latin typeface="Arial Narrow"/>
                <a:cs typeface="Arial Narrow"/>
              </a:rPr>
              <a:t>iddiasını</a:t>
            </a:r>
            <a:r>
              <a:rPr dirty="0" sz="23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50" spc="-25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350" spc="-25">
                <a:solidFill>
                  <a:srgbClr val="3E231A"/>
                </a:solidFill>
                <a:latin typeface="Arial Narrow"/>
                <a:cs typeface="Arial Narrow"/>
              </a:rPr>
              <a:t>üphe</a:t>
            </a:r>
            <a:r>
              <a:rPr dirty="0" sz="23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50">
                <a:solidFill>
                  <a:srgbClr val="3E231A"/>
                </a:solidFill>
                <a:latin typeface="Arial Narrow"/>
                <a:cs typeface="Arial Narrow"/>
              </a:rPr>
              <a:t>ile,</a:t>
            </a:r>
            <a:r>
              <a:rPr dirty="0" sz="23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50">
                <a:solidFill>
                  <a:srgbClr val="3E231A"/>
                </a:solidFill>
                <a:latin typeface="Arial Narrow"/>
                <a:cs typeface="Arial Narrow"/>
              </a:rPr>
              <a:t>ku</a:t>
            </a:r>
            <a:r>
              <a:rPr dirty="0" sz="23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350">
                <a:solidFill>
                  <a:srgbClr val="3E231A"/>
                </a:solidFill>
                <a:latin typeface="Arial Narrow"/>
                <a:cs typeface="Arial Narrow"/>
              </a:rPr>
              <a:t>ku</a:t>
            </a:r>
            <a:r>
              <a:rPr dirty="0" sz="23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5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23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50" spc="-10">
                <a:solidFill>
                  <a:srgbClr val="3E231A"/>
                </a:solidFill>
                <a:latin typeface="Arial Narrow"/>
                <a:cs typeface="Arial Narrow"/>
              </a:rPr>
              <a:t>kar</a:t>
            </a:r>
            <a:r>
              <a:rPr dirty="0" sz="23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350" spc="-10">
                <a:solidFill>
                  <a:srgbClr val="3E231A"/>
                </a:solidFill>
                <a:latin typeface="Arial Narrow"/>
                <a:cs typeface="Arial Narrow"/>
              </a:rPr>
              <a:t>ılayan </a:t>
            </a:r>
            <a:r>
              <a:rPr dirty="0" sz="2350">
                <a:solidFill>
                  <a:srgbClr val="3E231A"/>
                </a:solidFill>
                <a:latin typeface="Arial Narrow"/>
                <a:cs typeface="Arial Narrow"/>
              </a:rPr>
              <a:t>mutlak’a</a:t>
            </a:r>
            <a:r>
              <a:rPr dirty="0" sz="23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50" spc="-25">
                <a:solidFill>
                  <a:srgbClr val="3E231A"/>
                </a:solidFill>
                <a:latin typeface="Arial Narrow"/>
                <a:cs typeface="Arial Narrow"/>
              </a:rPr>
              <a:t>ula</a:t>
            </a:r>
            <a:r>
              <a:rPr dirty="0" sz="2350" spc="-25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350" spc="-25">
                <a:solidFill>
                  <a:srgbClr val="3E231A"/>
                </a:solidFill>
                <a:latin typeface="Arial Narrow"/>
                <a:cs typeface="Arial Narrow"/>
              </a:rPr>
              <a:t>manın</a:t>
            </a:r>
            <a:r>
              <a:rPr dirty="0" sz="23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50" spc="-20">
                <a:solidFill>
                  <a:srgbClr val="3E231A"/>
                </a:solidFill>
                <a:latin typeface="Arial Narrow"/>
                <a:cs typeface="Arial Narrow"/>
              </a:rPr>
              <a:t>mümkün</a:t>
            </a:r>
            <a:r>
              <a:rPr dirty="0" sz="235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50" spc="-85">
                <a:solidFill>
                  <a:srgbClr val="3E231A"/>
                </a:solidFill>
                <a:latin typeface="Arial Narrow"/>
                <a:cs typeface="Arial Narrow"/>
              </a:rPr>
              <a:t>olmadı</a:t>
            </a:r>
            <a:r>
              <a:rPr dirty="0" sz="2350" spc="-8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350" spc="-85">
                <a:solidFill>
                  <a:srgbClr val="3E231A"/>
                </a:solidFill>
                <a:latin typeface="Arial Narrow"/>
                <a:cs typeface="Arial Narrow"/>
              </a:rPr>
              <a:t>ını</a:t>
            </a:r>
            <a:r>
              <a:rPr dirty="0" sz="235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50">
                <a:solidFill>
                  <a:srgbClr val="3E231A"/>
                </a:solidFill>
                <a:latin typeface="Arial Narrow"/>
                <a:cs typeface="Arial Narrow"/>
              </a:rPr>
              <a:t>savunan</a:t>
            </a:r>
            <a:r>
              <a:rPr dirty="0" sz="235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50">
                <a:solidFill>
                  <a:srgbClr val="3E231A"/>
                </a:solidFill>
                <a:latin typeface="Arial Narrow"/>
                <a:cs typeface="Arial Narrow"/>
              </a:rPr>
              <a:t>felsefî</a:t>
            </a:r>
            <a:r>
              <a:rPr dirty="0" sz="235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350" spc="-10">
                <a:solidFill>
                  <a:srgbClr val="3E231A"/>
                </a:solidFill>
                <a:latin typeface="Arial Narrow"/>
                <a:cs typeface="Arial Narrow"/>
              </a:rPr>
              <a:t>görü</a:t>
            </a:r>
            <a:r>
              <a:rPr dirty="0" sz="23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350" spc="-10">
                <a:solidFill>
                  <a:srgbClr val="3E231A"/>
                </a:solidFill>
                <a:latin typeface="Arial Narrow"/>
                <a:cs typeface="Arial Narrow"/>
              </a:rPr>
              <a:t>tür.</a:t>
            </a:r>
            <a:endParaRPr sz="2350">
              <a:latin typeface="Arial Narrow"/>
              <a:cs typeface="Arial Narrow"/>
            </a:endParaRPr>
          </a:p>
          <a:p>
            <a:pPr marL="12700" marR="596900">
              <a:lnSpc>
                <a:spcPct val="133900"/>
              </a:lnSpc>
              <a:spcBef>
                <a:spcPts val="2190"/>
              </a:spcBef>
            </a:pPr>
            <a:r>
              <a:rPr dirty="0" sz="2350">
                <a:solidFill>
                  <a:srgbClr val="3E231A"/>
                </a:solidFill>
                <a:latin typeface="Arial Narrow"/>
                <a:cs typeface="Arial Narrow"/>
              </a:rPr>
              <a:t>Voluntarizm</a:t>
            </a:r>
            <a:r>
              <a:rPr dirty="0" sz="235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50">
                <a:solidFill>
                  <a:srgbClr val="3E231A"/>
                </a:solidFill>
                <a:latin typeface="Arial Narrow"/>
                <a:cs typeface="Arial Narrow"/>
              </a:rPr>
              <a:t>(voluntarism,</a:t>
            </a:r>
            <a:r>
              <a:rPr dirty="0" sz="16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50" spc="-20">
                <a:solidFill>
                  <a:srgbClr val="3E231A"/>
                </a:solidFill>
                <a:latin typeface="Arial Narrow"/>
                <a:cs typeface="Arial Narrow"/>
              </a:rPr>
              <a:t>gönüllülük,</a:t>
            </a:r>
            <a:r>
              <a:rPr dirty="0" sz="16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50">
                <a:solidFill>
                  <a:srgbClr val="3E231A"/>
                </a:solidFill>
                <a:latin typeface="Arial Narrow"/>
                <a:cs typeface="Arial Narrow"/>
              </a:rPr>
              <a:t>iradecilik,</a:t>
            </a:r>
            <a:r>
              <a:rPr dirty="0" sz="16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50">
                <a:solidFill>
                  <a:srgbClr val="3E231A"/>
                </a:solidFill>
                <a:latin typeface="Arial Narrow"/>
                <a:cs typeface="Arial Narrow"/>
              </a:rPr>
              <a:t>istençcilik)</a:t>
            </a:r>
            <a:r>
              <a:rPr dirty="0" sz="16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650">
                <a:solidFill>
                  <a:srgbClr val="3E231A"/>
                </a:solidFill>
                <a:latin typeface="Arial Narrow"/>
                <a:cs typeface="Arial Narrow"/>
              </a:rPr>
              <a:t>:</a:t>
            </a:r>
            <a:r>
              <a:rPr dirty="0" sz="16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00" spc="65">
                <a:solidFill>
                  <a:srgbClr val="3E231A"/>
                </a:solidFill>
                <a:latin typeface="Arial Narrow"/>
                <a:cs typeface="Arial Narrow"/>
              </a:rPr>
              <a:t>Akla</a:t>
            </a:r>
            <a:r>
              <a:rPr dirty="0" sz="28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8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00" spc="-10">
                <a:solidFill>
                  <a:srgbClr val="3E231A"/>
                </a:solidFill>
                <a:latin typeface="Arial Narrow"/>
                <a:cs typeface="Arial Narrow"/>
              </a:rPr>
              <a:t>bilmeye</a:t>
            </a:r>
            <a:r>
              <a:rPr dirty="0" sz="28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00" spc="-25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800" spc="-2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800" spc="-25">
                <a:solidFill>
                  <a:srgbClr val="3E231A"/>
                </a:solidFill>
                <a:latin typeface="Arial Narrow"/>
                <a:cs typeface="Arial Narrow"/>
              </a:rPr>
              <a:t>il</a:t>
            </a:r>
            <a:r>
              <a:rPr dirty="0" sz="28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0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8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00">
                <a:solidFill>
                  <a:srgbClr val="3E231A"/>
                </a:solidFill>
                <a:latin typeface="Arial Narrow"/>
                <a:cs typeface="Arial Narrow"/>
              </a:rPr>
              <a:t>iradeye</a:t>
            </a:r>
            <a:r>
              <a:rPr dirty="0" sz="28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00" spc="-10">
                <a:solidFill>
                  <a:srgbClr val="3E231A"/>
                </a:solidFill>
                <a:latin typeface="Arial Narrow"/>
                <a:cs typeface="Arial Narrow"/>
              </a:rPr>
              <a:t>üstünlük </a:t>
            </a:r>
            <a:r>
              <a:rPr dirty="0" sz="2800">
                <a:solidFill>
                  <a:srgbClr val="3E231A"/>
                </a:solidFill>
                <a:latin typeface="Arial Narrow"/>
                <a:cs typeface="Arial Narrow"/>
              </a:rPr>
              <a:t>tanıyan,</a:t>
            </a:r>
            <a:r>
              <a:rPr dirty="0" sz="28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00">
                <a:solidFill>
                  <a:srgbClr val="3E231A"/>
                </a:solidFill>
                <a:latin typeface="Arial Narrow"/>
                <a:cs typeface="Arial Narrow"/>
              </a:rPr>
              <a:t>ruhsal</a:t>
            </a:r>
            <a:r>
              <a:rPr dirty="0" sz="28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00">
                <a:solidFill>
                  <a:srgbClr val="3E231A"/>
                </a:solidFill>
                <a:latin typeface="Arial Narrow"/>
                <a:cs typeface="Arial Narrow"/>
              </a:rPr>
              <a:t>olayların</a:t>
            </a:r>
            <a:r>
              <a:rPr dirty="0" sz="28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8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00">
                <a:solidFill>
                  <a:srgbClr val="3E231A"/>
                </a:solidFill>
                <a:latin typeface="Arial Narrow"/>
                <a:cs typeface="Arial Narrow"/>
              </a:rPr>
              <a:t>bilgi</a:t>
            </a:r>
            <a:r>
              <a:rPr dirty="0" sz="28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00">
                <a:solidFill>
                  <a:srgbClr val="3E231A"/>
                </a:solidFill>
                <a:latin typeface="Arial Narrow"/>
                <a:cs typeface="Arial Narrow"/>
              </a:rPr>
              <a:t>sürecinin</a:t>
            </a:r>
            <a:r>
              <a:rPr dirty="0" sz="28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00">
                <a:solidFill>
                  <a:srgbClr val="3E231A"/>
                </a:solidFill>
                <a:latin typeface="Arial Narrow"/>
                <a:cs typeface="Arial Narrow"/>
              </a:rPr>
              <a:t>temelinde</a:t>
            </a:r>
            <a:r>
              <a:rPr dirty="0" sz="28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00">
                <a:solidFill>
                  <a:srgbClr val="3E231A"/>
                </a:solidFill>
                <a:latin typeface="Arial Narrow"/>
                <a:cs typeface="Arial Narrow"/>
              </a:rPr>
              <a:t>iradeyi</a:t>
            </a:r>
            <a:r>
              <a:rPr dirty="0" sz="28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00">
                <a:solidFill>
                  <a:srgbClr val="3E231A"/>
                </a:solidFill>
                <a:latin typeface="Arial Narrow"/>
                <a:cs typeface="Arial Narrow"/>
              </a:rPr>
              <a:t>gören</a:t>
            </a:r>
            <a:r>
              <a:rPr dirty="0" sz="28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00">
                <a:solidFill>
                  <a:srgbClr val="3E231A"/>
                </a:solidFill>
                <a:latin typeface="Arial Narrow"/>
                <a:cs typeface="Arial Narrow"/>
              </a:rPr>
              <a:t>felsefî</a:t>
            </a:r>
            <a:r>
              <a:rPr dirty="0" sz="28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800" spc="-10">
                <a:solidFill>
                  <a:srgbClr val="3E231A"/>
                </a:solidFill>
                <a:latin typeface="Arial Narrow"/>
                <a:cs typeface="Arial Narrow"/>
              </a:rPr>
              <a:t>görü</a:t>
            </a:r>
            <a:r>
              <a:rPr dirty="0" sz="28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endParaRPr sz="2800">
              <a:latin typeface="Trebuchet MS"/>
              <a:cs typeface="Trebuchet MS"/>
            </a:endParaRPr>
          </a:p>
          <a:p>
            <a:pPr marL="12700" marR="5080">
              <a:lnSpc>
                <a:spcPct val="133700"/>
              </a:lnSpc>
              <a:spcBef>
                <a:spcPts val="2310"/>
              </a:spcBef>
            </a:pPr>
            <a:r>
              <a:rPr dirty="0" sz="2800">
                <a:solidFill>
                  <a:srgbClr val="3E231A"/>
                </a:solidFill>
                <a:latin typeface="Arial Narrow"/>
                <a:cs typeface="Arial Narrow"/>
              </a:rPr>
              <a:t>Romantizm</a:t>
            </a:r>
            <a:r>
              <a:rPr dirty="0" sz="280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(romanticism, co</a:t>
            </a:r>
            <a:r>
              <a:rPr dirty="0" sz="20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umculuk)</a:t>
            </a:r>
            <a:r>
              <a:rPr dirty="0" sz="20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050">
                <a:solidFill>
                  <a:srgbClr val="3E231A"/>
                </a:solidFill>
                <a:latin typeface="Arial Narrow"/>
                <a:cs typeface="Arial Narrow"/>
              </a:rPr>
              <a:t>:</a:t>
            </a:r>
            <a:r>
              <a:rPr dirty="0" sz="2050" spc="-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18.</a:t>
            </a:r>
            <a:r>
              <a:rPr dirty="0" sz="25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20">
                <a:solidFill>
                  <a:srgbClr val="3E231A"/>
                </a:solidFill>
                <a:latin typeface="Arial Narrow"/>
                <a:cs typeface="Arial Narrow"/>
              </a:rPr>
              <a:t>yyılın</a:t>
            </a:r>
            <a:r>
              <a:rPr dirty="0" sz="25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sonu</a:t>
            </a:r>
            <a:r>
              <a:rPr dirty="0" sz="25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25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95">
                <a:solidFill>
                  <a:srgbClr val="3E231A"/>
                </a:solidFill>
                <a:latin typeface="Arial Narrow"/>
                <a:cs typeface="Arial Narrow"/>
              </a:rPr>
              <a:t>19.</a:t>
            </a:r>
            <a:r>
              <a:rPr dirty="0" sz="2550" spc="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20">
                <a:solidFill>
                  <a:srgbClr val="3E231A"/>
                </a:solidFill>
                <a:latin typeface="Arial Narrow"/>
                <a:cs typeface="Arial Narrow"/>
              </a:rPr>
              <a:t>yyılın</a:t>
            </a:r>
            <a:r>
              <a:rPr dirty="0" sz="25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ba</a:t>
            </a:r>
            <a:r>
              <a:rPr dirty="0" sz="255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ında</a:t>
            </a:r>
            <a:r>
              <a:rPr dirty="0" sz="25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55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5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25">
                <a:solidFill>
                  <a:srgbClr val="3E231A"/>
                </a:solidFill>
                <a:latin typeface="Arial Narrow"/>
                <a:cs typeface="Arial Narrow"/>
              </a:rPr>
              <a:t>kısım</a:t>
            </a:r>
            <a:r>
              <a:rPr dirty="0" sz="2550" spc="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alman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filozofunun</a:t>
            </a:r>
            <a:r>
              <a:rPr dirty="0" sz="25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ortaya</a:t>
            </a:r>
            <a:r>
              <a:rPr dirty="0" sz="25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20">
                <a:solidFill>
                  <a:srgbClr val="3E231A"/>
                </a:solidFill>
                <a:latin typeface="Arial Narrow"/>
                <a:cs typeface="Arial Narrow"/>
              </a:rPr>
              <a:t>attı</a:t>
            </a:r>
            <a:r>
              <a:rPr dirty="0" sz="2550" spc="-2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550" spc="-2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25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ö</a:t>
            </a:r>
            <a:r>
              <a:rPr dirty="0" sz="25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reti.</a:t>
            </a:r>
            <a:r>
              <a:rPr dirty="0" sz="25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nsanın</a:t>
            </a:r>
            <a:r>
              <a:rPr dirty="0" sz="25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yaratma</a:t>
            </a:r>
            <a:r>
              <a:rPr dirty="0" sz="25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35">
                <a:solidFill>
                  <a:srgbClr val="3E231A"/>
                </a:solidFill>
                <a:latin typeface="Arial Narrow"/>
                <a:cs typeface="Arial Narrow"/>
              </a:rPr>
              <a:t>özgürlü</a:t>
            </a:r>
            <a:r>
              <a:rPr dirty="0" sz="2550" spc="-3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550" spc="-35">
                <a:solidFill>
                  <a:srgbClr val="3E231A"/>
                </a:solidFill>
                <a:latin typeface="Arial Narrow"/>
                <a:cs typeface="Arial Narrow"/>
              </a:rPr>
              <a:t>ü</a:t>
            </a:r>
            <a:r>
              <a:rPr dirty="0" sz="25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önündeki</a:t>
            </a:r>
            <a:r>
              <a:rPr dirty="0" sz="2550" spc="1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her</a:t>
            </a:r>
            <a:r>
              <a:rPr dirty="0" sz="25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eye</a:t>
            </a:r>
            <a:r>
              <a:rPr dirty="0" sz="255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kar</a:t>
            </a:r>
            <a:r>
              <a:rPr dirty="0" sz="25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25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durur. </a:t>
            </a:r>
            <a:r>
              <a:rPr dirty="0" sz="2550" spc="125">
                <a:solidFill>
                  <a:srgbClr val="3E231A"/>
                </a:solidFill>
                <a:latin typeface="Arial Narrow"/>
                <a:cs typeface="Arial Narrow"/>
              </a:rPr>
              <a:t>“En</a:t>
            </a:r>
            <a:r>
              <a:rPr dirty="0" sz="2550" spc="2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iyi</a:t>
            </a:r>
            <a:r>
              <a:rPr dirty="0" sz="2550" spc="2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kural,</a:t>
            </a:r>
            <a:r>
              <a:rPr dirty="0" sz="2550" spc="1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kuralsızlıktır”</a:t>
            </a:r>
            <a:r>
              <a:rPr dirty="0" sz="2550" spc="1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diyen</a:t>
            </a:r>
            <a:r>
              <a:rPr dirty="0" sz="2550" spc="1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romantikler</a:t>
            </a:r>
            <a:r>
              <a:rPr dirty="0" sz="2550" spc="1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mekanik</a:t>
            </a:r>
            <a:r>
              <a:rPr dirty="0" sz="2550" spc="2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550" spc="1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55">
                <a:solidFill>
                  <a:srgbClr val="3E231A"/>
                </a:solidFill>
                <a:latin typeface="Arial Narrow"/>
                <a:cs typeface="Arial Narrow"/>
              </a:rPr>
              <a:t>fiziko-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matematik</a:t>
            </a:r>
            <a:r>
              <a:rPr dirty="0" sz="2550" spc="1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metoda</a:t>
            </a:r>
            <a:r>
              <a:rPr dirty="0" sz="2550" spc="2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zihne</a:t>
            </a:r>
            <a:r>
              <a:rPr dirty="0" sz="2550" spc="1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25">
                <a:solidFill>
                  <a:srgbClr val="3E231A"/>
                </a:solidFill>
                <a:latin typeface="Arial Narrow"/>
                <a:cs typeface="Arial Narrow"/>
              </a:rPr>
              <a:t>ve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aydınlanmaya</a:t>
            </a:r>
            <a:r>
              <a:rPr dirty="0" sz="2550" spc="1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kar</a:t>
            </a:r>
            <a:r>
              <a:rPr dirty="0" sz="25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2550" spc="1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55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2550" spc="1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50">
                <a:solidFill>
                  <a:srgbClr val="3E231A"/>
                </a:solidFill>
                <a:latin typeface="Arial Narrow"/>
                <a:cs typeface="Arial Narrow"/>
              </a:rPr>
              <a:t>tepki</a:t>
            </a:r>
            <a:r>
              <a:rPr dirty="0" sz="2550" spc="1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olarak</a:t>
            </a:r>
            <a:r>
              <a:rPr dirty="0" sz="2550" spc="1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ortaya</a:t>
            </a:r>
            <a:r>
              <a:rPr dirty="0" sz="2550" spc="1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çıkmı</a:t>
            </a:r>
            <a:r>
              <a:rPr dirty="0" sz="25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tır.</a:t>
            </a:r>
            <a:r>
              <a:rPr dirty="0" sz="2550" spc="1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Romantikler,</a:t>
            </a:r>
            <a:r>
              <a:rPr dirty="0" sz="2550" spc="1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55">
                <a:solidFill>
                  <a:srgbClr val="3E231A"/>
                </a:solidFill>
                <a:latin typeface="Arial Narrow"/>
                <a:cs typeface="Arial Narrow"/>
              </a:rPr>
              <a:t>tutkuyu,</a:t>
            </a:r>
            <a:r>
              <a:rPr dirty="0" sz="2550" spc="1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sezgiyi,</a:t>
            </a:r>
            <a:r>
              <a:rPr dirty="0" sz="2550" spc="18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kayna</a:t>
            </a:r>
            <a:r>
              <a:rPr dirty="0" sz="25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ı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ruh</a:t>
            </a:r>
            <a:r>
              <a:rPr dirty="0" sz="25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olan</a:t>
            </a:r>
            <a:r>
              <a:rPr dirty="0" sz="25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hürriyeti,</a:t>
            </a:r>
            <a:r>
              <a:rPr dirty="0" sz="25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sevgiyi,</a:t>
            </a:r>
            <a:r>
              <a:rPr dirty="0" sz="25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acıyı</a:t>
            </a:r>
            <a:r>
              <a:rPr dirty="0" sz="255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ifade</a:t>
            </a:r>
            <a:r>
              <a:rPr dirty="0" sz="255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edebilen</a:t>
            </a:r>
            <a:r>
              <a:rPr dirty="0" sz="25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sanatı</a:t>
            </a:r>
            <a:r>
              <a:rPr dirty="0" sz="255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savunurlar.</a:t>
            </a:r>
            <a:r>
              <a:rPr dirty="0" sz="25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Ruh</a:t>
            </a:r>
            <a:r>
              <a:rPr dirty="0" sz="2550" spc="1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sonsuzlu</a:t>
            </a:r>
            <a:r>
              <a:rPr dirty="0" sz="255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2550" spc="10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yönelmeli,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sonsuzu,</a:t>
            </a:r>
            <a:r>
              <a:rPr dirty="0" sz="25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ruhsalı</a:t>
            </a:r>
            <a:r>
              <a:rPr dirty="0" sz="25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255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>
                <a:solidFill>
                  <a:srgbClr val="3E231A"/>
                </a:solidFill>
                <a:latin typeface="Arial Narrow"/>
                <a:cs typeface="Arial Narrow"/>
              </a:rPr>
              <a:t>maneviyi</a:t>
            </a:r>
            <a:r>
              <a:rPr dirty="0" sz="255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50" spc="-10">
                <a:solidFill>
                  <a:srgbClr val="3E231A"/>
                </a:solidFill>
                <a:latin typeface="Arial Narrow"/>
                <a:cs typeface="Arial Narrow"/>
              </a:rPr>
              <a:t>yakalamlı…</a:t>
            </a:r>
            <a:endParaRPr sz="2550">
              <a:latin typeface="Arial Narrow"/>
              <a:cs typeface="Arial Narrow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35700" y="849375"/>
            <a:ext cx="544830" cy="80454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5100" spc="370"/>
              <a:t>%</a:t>
            </a:r>
            <a:endParaRPr sz="51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5475" y="2755271"/>
            <a:ext cx="226228" cy="19304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45475" y="6959162"/>
            <a:ext cx="220274" cy="187961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1308100" y="2440733"/>
            <a:ext cx="10714990" cy="57562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83185">
              <a:lnSpc>
                <a:spcPct val="134800"/>
              </a:lnSpc>
              <a:spcBef>
                <a:spcPts val="95"/>
              </a:spcBef>
            </a:pPr>
            <a:r>
              <a:rPr dirty="0" sz="3800">
                <a:solidFill>
                  <a:srgbClr val="3E231A"/>
                </a:solidFill>
                <a:latin typeface="Arial Narrow"/>
                <a:cs typeface="Arial Narrow"/>
              </a:rPr>
              <a:t>Naturalizm</a:t>
            </a:r>
            <a:r>
              <a:rPr dirty="0" sz="380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00">
                <a:solidFill>
                  <a:srgbClr val="3E231A"/>
                </a:solidFill>
                <a:latin typeface="Arial Narrow"/>
                <a:cs typeface="Arial Narrow"/>
              </a:rPr>
              <a:t>(naturalism,</a:t>
            </a:r>
            <a:r>
              <a:rPr dirty="0" sz="250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00">
                <a:solidFill>
                  <a:srgbClr val="3E231A"/>
                </a:solidFill>
                <a:latin typeface="Arial Narrow"/>
                <a:cs typeface="Arial Narrow"/>
              </a:rPr>
              <a:t>tabiiyyûn,</a:t>
            </a:r>
            <a:r>
              <a:rPr dirty="0" sz="250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00">
                <a:solidFill>
                  <a:srgbClr val="3E231A"/>
                </a:solidFill>
                <a:latin typeface="Arial Narrow"/>
                <a:cs typeface="Arial Narrow"/>
              </a:rPr>
              <a:t>tabiatçılık,</a:t>
            </a:r>
            <a:r>
              <a:rPr dirty="0" sz="250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00" spc="-3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2500" spc="-3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500" spc="-30">
                <a:solidFill>
                  <a:srgbClr val="3E231A"/>
                </a:solidFill>
                <a:latin typeface="Arial Narrow"/>
                <a:cs typeface="Arial Narrow"/>
              </a:rPr>
              <a:t>acılık,</a:t>
            </a:r>
            <a:r>
              <a:rPr dirty="0" sz="250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500" spc="-35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2500" spc="-3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500" spc="-35">
                <a:solidFill>
                  <a:srgbClr val="3E231A"/>
                </a:solidFill>
                <a:latin typeface="Arial Narrow"/>
                <a:cs typeface="Arial Narrow"/>
              </a:rPr>
              <a:t>alcılık)</a:t>
            </a:r>
            <a:r>
              <a:rPr dirty="0" sz="25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700">
                <a:solidFill>
                  <a:srgbClr val="3E231A"/>
                </a:solidFill>
                <a:latin typeface="Arial Narrow"/>
                <a:cs typeface="Arial Narrow"/>
              </a:rPr>
              <a:t>:</a:t>
            </a:r>
            <a:r>
              <a:rPr dirty="0" sz="270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 spc="-560">
                <a:solidFill>
                  <a:srgbClr val="3E231A"/>
                </a:solidFill>
                <a:latin typeface="Arial Narrow"/>
                <a:cs typeface="Arial Narrow"/>
              </a:rPr>
              <a:t>T</a:t>
            </a:r>
            <a:r>
              <a:rPr dirty="0" sz="3700" spc="16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3700" spc="180">
                <a:solidFill>
                  <a:srgbClr val="3E231A"/>
                </a:solidFill>
                <a:latin typeface="Arial Narrow"/>
                <a:cs typeface="Arial Narrow"/>
              </a:rPr>
              <a:t>b</a:t>
            </a:r>
            <a:r>
              <a:rPr dirty="0" sz="3700" spc="-45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3700" spc="-2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3700" spc="70">
                <a:solidFill>
                  <a:srgbClr val="3E231A"/>
                </a:solidFill>
                <a:latin typeface="Arial Narrow"/>
                <a:cs typeface="Arial Narrow"/>
              </a:rPr>
              <a:t>t</a:t>
            </a:r>
            <a:r>
              <a:rPr dirty="0" sz="3700" spc="65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3700" spc="70">
                <a:solidFill>
                  <a:srgbClr val="3E231A"/>
                </a:solidFill>
                <a:latin typeface="Arial Narrow"/>
                <a:cs typeface="Arial Narrow"/>
              </a:rPr>
              <a:t>n</a:t>
            </a:r>
            <a:r>
              <a:rPr dirty="0" sz="3700" spc="-1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nesnel</a:t>
            </a:r>
            <a:r>
              <a:rPr dirty="0" sz="370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kanunlar</a:t>
            </a:r>
            <a:r>
              <a:rPr dirty="0" sz="370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uyarınca</a:t>
            </a:r>
            <a:r>
              <a:rPr dirty="0" sz="370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i</a:t>
            </a:r>
            <a:r>
              <a:rPr dirty="0" sz="37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leyen</a:t>
            </a:r>
            <a:r>
              <a:rPr dirty="0" sz="370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 spc="65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370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 spc="-10">
                <a:solidFill>
                  <a:srgbClr val="3E231A"/>
                </a:solidFill>
                <a:latin typeface="Arial Narrow"/>
                <a:cs typeface="Arial Narrow"/>
              </a:rPr>
              <a:t>düzeni</a:t>
            </a:r>
            <a:r>
              <a:rPr dirty="0" sz="370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vardır.</a:t>
            </a:r>
            <a:r>
              <a:rPr dirty="0" sz="370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 spc="155">
                <a:solidFill>
                  <a:srgbClr val="3E231A"/>
                </a:solidFill>
                <a:latin typeface="Arial Narrow"/>
                <a:cs typeface="Arial Narrow"/>
              </a:rPr>
              <a:t>Her</a:t>
            </a:r>
            <a:r>
              <a:rPr dirty="0" sz="370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 spc="-2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700" spc="-20">
                <a:solidFill>
                  <a:srgbClr val="3E231A"/>
                </a:solidFill>
                <a:latin typeface="Arial Narrow"/>
                <a:cs typeface="Arial Narrow"/>
              </a:rPr>
              <a:t>eyi 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tabiata</a:t>
            </a:r>
            <a:r>
              <a:rPr dirty="0" sz="370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 spc="-10">
                <a:solidFill>
                  <a:srgbClr val="3E231A"/>
                </a:solidFill>
                <a:latin typeface="Arial Narrow"/>
                <a:cs typeface="Arial Narrow"/>
              </a:rPr>
              <a:t>indirgemeye</a:t>
            </a:r>
            <a:r>
              <a:rPr dirty="0" sz="370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çalı</a:t>
            </a:r>
            <a:r>
              <a:rPr dirty="0" sz="37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an</a:t>
            </a:r>
            <a:r>
              <a:rPr dirty="0" sz="370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felsefe</a:t>
            </a:r>
            <a:r>
              <a:rPr dirty="0" sz="370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70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dünya</a:t>
            </a:r>
            <a:r>
              <a:rPr dirty="0" sz="3700" spc="-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 spc="-10">
                <a:solidFill>
                  <a:srgbClr val="3E231A"/>
                </a:solidFill>
                <a:latin typeface="Arial Narrow"/>
                <a:cs typeface="Arial Narrow"/>
              </a:rPr>
              <a:t>görü</a:t>
            </a:r>
            <a:r>
              <a:rPr dirty="0" sz="37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700" spc="-10">
                <a:solidFill>
                  <a:srgbClr val="3E231A"/>
                </a:solidFill>
                <a:latin typeface="Arial Narrow"/>
                <a:cs typeface="Arial Narrow"/>
              </a:rPr>
              <a:t>ü.</a:t>
            </a:r>
            <a:r>
              <a:rPr dirty="0" sz="370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 spc="155">
                <a:solidFill>
                  <a:srgbClr val="3E231A"/>
                </a:solidFill>
                <a:latin typeface="Arial Narrow"/>
                <a:cs typeface="Arial Narrow"/>
              </a:rPr>
              <a:t>Her</a:t>
            </a:r>
            <a:r>
              <a:rPr dirty="0" sz="3700" spc="-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 spc="-2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700" spc="-20">
                <a:solidFill>
                  <a:srgbClr val="3E231A"/>
                </a:solidFill>
                <a:latin typeface="Arial Narrow"/>
                <a:cs typeface="Arial Narrow"/>
              </a:rPr>
              <a:t>eyi </a:t>
            </a:r>
            <a:r>
              <a:rPr dirty="0" sz="3700" spc="-30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3700" spc="-3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700" spc="-30">
                <a:solidFill>
                  <a:srgbClr val="3E231A"/>
                </a:solidFill>
                <a:latin typeface="Arial Narrow"/>
                <a:cs typeface="Arial Narrow"/>
              </a:rPr>
              <a:t>anın</a:t>
            </a:r>
            <a:r>
              <a:rPr dirty="0" sz="370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meydana</a:t>
            </a:r>
            <a:r>
              <a:rPr dirty="0" sz="370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getirdi</a:t>
            </a:r>
            <a:r>
              <a:rPr dirty="0" sz="37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ini</a:t>
            </a:r>
            <a:r>
              <a:rPr dirty="0" sz="370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iddia</a:t>
            </a:r>
            <a:r>
              <a:rPr dirty="0" sz="37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eder.</a:t>
            </a:r>
            <a:r>
              <a:rPr dirty="0" sz="370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 spc="80">
                <a:solidFill>
                  <a:srgbClr val="3E231A"/>
                </a:solidFill>
                <a:latin typeface="Arial Narrow"/>
                <a:cs typeface="Arial Narrow"/>
              </a:rPr>
              <a:t>Metafizik,</a:t>
            </a:r>
            <a:r>
              <a:rPr dirty="0" sz="370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estetik</a:t>
            </a:r>
            <a:r>
              <a:rPr dirty="0" sz="37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 spc="-25">
                <a:solidFill>
                  <a:srgbClr val="3E231A"/>
                </a:solidFill>
                <a:latin typeface="Arial Narrow"/>
                <a:cs typeface="Arial Narrow"/>
              </a:rPr>
              <a:t>ve 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ahlakî</a:t>
            </a:r>
            <a:r>
              <a:rPr dirty="0" sz="37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 spc="-45">
                <a:solidFill>
                  <a:srgbClr val="3E231A"/>
                </a:solidFill>
                <a:latin typeface="Arial Narrow"/>
                <a:cs typeface="Arial Narrow"/>
              </a:rPr>
              <a:t>do</a:t>
            </a:r>
            <a:r>
              <a:rPr dirty="0" sz="3700" spc="-45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700" spc="-45">
                <a:solidFill>
                  <a:srgbClr val="3E231A"/>
                </a:solidFill>
                <a:latin typeface="Arial Narrow"/>
                <a:cs typeface="Arial Narrow"/>
              </a:rPr>
              <a:t>alcılık</a:t>
            </a:r>
            <a:r>
              <a:rPr dirty="0" sz="37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diye</a:t>
            </a:r>
            <a:r>
              <a:rPr dirty="0" sz="3700" spc="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çe</a:t>
            </a:r>
            <a:r>
              <a:rPr dirty="0" sz="37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itleri</a:t>
            </a:r>
            <a:r>
              <a:rPr dirty="0" sz="37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 spc="-10">
                <a:solidFill>
                  <a:srgbClr val="3E231A"/>
                </a:solidFill>
                <a:latin typeface="Arial Narrow"/>
                <a:cs typeface="Arial Narrow"/>
              </a:rPr>
              <a:t>vardır.</a:t>
            </a:r>
            <a:endParaRPr sz="3700">
              <a:latin typeface="Arial Narrow"/>
              <a:cs typeface="Arial Narrow"/>
            </a:endParaRPr>
          </a:p>
          <a:p>
            <a:pPr marL="12700" marR="5080">
              <a:lnSpc>
                <a:spcPct val="135100"/>
              </a:lnSpc>
              <a:spcBef>
                <a:spcPts val="3000"/>
              </a:spcBef>
            </a:pP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Postmodernizm:</a:t>
            </a:r>
            <a:r>
              <a:rPr dirty="0" sz="37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bkz.</a:t>
            </a:r>
            <a:r>
              <a:rPr dirty="0" sz="37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 spc="-20">
                <a:solidFill>
                  <a:srgbClr val="3E231A"/>
                </a:solidFill>
                <a:latin typeface="Arial Narrow"/>
                <a:cs typeface="Arial Narrow"/>
              </a:rPr>
              <a:t>Süleyman</a:t>
            </a:r>
            <a:r>
              <a:rPr dirty="0" sz="37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 spc="150">
                <a:solidFill>
                  <a:srgbClr val="3E231A"/>
                </a:solidFill>
                <a:latin typeface="Arial Narrow"/>
                <a:cs typeface="Arial Narrow"/>
              </a:rPr>
              <a:t>Hayri</a:t>
            </a:r>
            <a:r>
              <a:rPr dirty="0" sz="3700" spc="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 spc="50">
                <a:solidFill>
                  <a:srgbClr val="3E231A"/>
                </a:solidFill>
                <a:latin typeface="Arial Narrow"/>
                <a:cs typeface="Arial Narrow"/>
              </a:rPr>
              <a:t>Bolay,</a:t>
            </a:r>
            <a:r>
              <a:rPr dirty="0" sz="37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 spc="-70">
                <a:solidFill>
                  <a:srgbClr val="3E231A"/>
                </a:solidFill>
                <a:latin typeface="Arial Narrow"/>
                <a:cs typeface="Arial Narrow"/>
              </a:rPr>
              <a:t>Felsefe</a:t>
            </a:r>
            <a:r>
              <a:rPr dirty="0" sz="37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 spc="-540">
                <a:solidFill>
                  <a:srgbClr val="3E231A"/>
                </a:solidFill>
                <a:latin typeface="Arial Narrow"/>
                <a:cs typeface="Arial Narrow"/>
              </a:rPr>
              <a:t>T</a:t>
            </a:r>
            <a:r>
              <a:rPr dirty="0" sz="3700" spc="45">
                <a:solidFill>
                  <a:srgbClr val="3E231A"/>
                </a:solidFill>
                <a:latin typeface="Arial Narrow"/>
                <a:cs typeface="Arial Narrow"/>
              </a:rPr>
              <a:t>eri</a:t>
            </a:r>
            <a:r>
              <a:rPr dirty="0" sz="3700" spc="114">
                <a:solidFill>
                  <a:srgbClr val="3E231A"/>
                </a:solidFill>
                <a:latin typeface="Arial Narrow"/>
                <a:cs typeface="Arial Narrow"/>
              </a:rPr>
              <a:t>m</a:t>
            </a:r>
            <a:r>
              <a:rPr dirty="0" sz="3700" spc="45">
                <a:solidFill>
                  <a:srgbClr val="3E231A"/>
                </a:solidFill>
                <a:latin typeface="Arial Narrow"/>
                <a:cs typeface="Arial Narrow"/>
              </a:rPr>
              <a:t>l</a:t>
            </a:r>
            <a:r>
              <a:rPr dirty="0" sz="3700" spc="35">
                <a:solidFill>
                  <a:srgbClr val="3E231A"/>
                </a:solidFill>
                <a:latin typeface="Arial Narrow"/>
                <a:cs typeface="Arial Narrow"/>
              </a:rPr>
              <a:t>e</a:t>
            </a:r>
            <a:r>
              <a:rPr dirty="0" sz="3700" spc="45">
                <a:solidFill>
                  <a:srgbClr val="3E231A"/>
                </a:solidFill>
                <a:latin typeface="Arial Narrow"/>
                <a:cs typeface="Arial Narrow"/>
              </a:rPr>
              <a:t>ri</a:t>
            </a:r>
            <a:r>
              <a:rPr dirty="0" sz="3700" spc="-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7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 spc="60">
                <a:solidFill>
                  <a:srgbClr val="3E231A"/>
                </a:solidFill>
                <a:latin typeface="Arial Narrow"/>
                <a:cs typeface="Arial Narrow"/>
              </a:rPr>
              <a:t>Doktrinleri</a:t>
            </a:r>
            <a:r>
              <a:rPr dirty="0" sz="37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700" spc="-10">
                <a:solidFill>
                  <a:srgbClr val="3E231A"/>
                </a:solidFill>
                <a:latin typeface="Arial Narrow"/>
                <a:cs typeface="Arial Narrow"/>
              </a:rPr>
              <a:t>Sözlü</a:t>
            </a:r>
            <a:r>
              <a:rPr dirty="0" sz="370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700" spc="-10">
                <a:solidFill>
                  <a:srgbClr val="3E231A"/>
                </a:solidFill>
                <a:latin typeface="Arial Narrow"/>
                <a:cs typeface="Arial Narrow"/>
              </a:rPr>
              <a:t>ü</a:t>
            </a:r>
            <a:endParaRPr sz="3700">
              <a:latin typeface="Arial Narrow"/>
              <a:cs typeface="Arial Narrow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32400" y="1016000"/>
            <a:ext cx="2550160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 spc="-25"/>
              <a:t>Sophos</a:t>
            </a:r>
            <a:endParaRPr sz="7200"/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1028700" y="2309672"/>
            <a:ext cx="11047095" cy="62261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0" marR="5080" indent="-241300">
              <a:lnSpc>
                <a:spcPct val="135400"/>
              </a:lnSpc>
              <a:spcBef>
                <a:spcPts val="95"/>
              </a:spcBef>
              <a:buSzPct val="127083"/>
              <a:buFont typeface="Times New Roman"/>
              <a:buChar char="•"/>
              <a:tabLst>
                <a:tab pos="254000" algn="l"/>
              </a:tabLst>
            </a:pPr>
            <a:r>
              <a:rPr dirty="0" sz="2400">
                <a:latin typeface="Trebuchet MS"/>
                <a:cs typeface="Trebuchet MS"/>
              </a:rPr>
              <a:t>İ</a:t>
            </a:r>
            <a:r>
              <a:rPr dirty="0" sz="2400">
                <a:latin typeface="Arial Narrow"/>
                <a:cs typeface="Arial Narrow"/>
              </a:rPr>
              <a:t>lk</a:t>
            </a:r>
            <a:r>
              <a:rPr dirty="0" sz="2400" spc="80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sofistlerin</a:t>
            </a:r>
            <a:r>
              <a:rPr dirty="0" sz="2400" spc="75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toplumda</a:t>
            </a:r>
            <a:r>
              <a:rPr dirty="0" sz="2400" spc="75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büyük</a:t>
            </a:r>
            <a:r>
              <a:rPr dirty="0" sz="2400" spc="80">
                <a:latin typeface="Arial Narrow"/>
                <a:cs typeface="Arial Narrow"/>
              </a:rPr>
              <a:t> </a:t>
            </a:r>
            <a:r>
              <a:rPr dirty="0" sz="2400" spc="55">
                <a:latin typeface="Arial Narrow"/>
                <a:cs typeface="Arial Narrow"/>
              </a:rPr>
              <a:t>bir</a:t>
            </a:r>
            <a:r>
              <a:rPr dirty="0" sz="2400" spc="75">
                <a:latin typeface="Arial Narrow"/>
                <a:cs typeface="Arial Narrow"/>
              </a:rPr>
              <a:t> </a:t>
            </a:r>
            <a:r>
              <a:rPr dirty="0" sz="2400" spc="-50">
                <a:latin typeface="Arial Narrow"/>
                <a:cs typeface="Arial Narrow"/>
              </a:rPr>
              <a:t>saygınlı</a:t>
            </a:r>
            <a:r>
              <a:rPr dirty="0" sz="2400" spc="-50">
                <a:latin typeface="Trebuchet MS"/>
                <a:cs typeface="Trebuchet MS"/>
              </a:rPr>
              <a:t>ğ</a:t>
            </a:r>
            <a:r>
              <a:rPr dirty="0" sz="2400" spc="-50">
                <a:latin typeface="Arial Narrow"/>
                <a:cs typeface="Arial Narrow"/>
              </a:rPr>
              <a:t>ı</a:t>
            </a:r>
            <a:r>
              <a:rPr dirty="0" sz="2400" spc="75">
                <a:latin typeface="Arial Narrow"/>
                <a:cs typeface="Arial Narrow"/>
              </a:rPr>
              <a:t> </a:t>
            </a:r>
            <a:r>
              <a:rPr dirty="0" sz="2400" spc="-10">
                <a:latin typeface="Arial Narrow"/>
                <a:cs typeface="Arial Narrow"/>
              </a:rPr>
              <a:t>olmasına</a:t>
            </a:r>
            <a:r>
              <a:rPr dirty="0" sz="2400" spc="75">
                <a:latin typeface="Arial Narrow"/>
                <a:cs typeface="Arial Narrow"/>
              </a:rPr>
              <a:t> </a:t>
            </a:r>
            <a:r>
              <a:rPr dirty="0" sz="2400" spc="-10">
                <a:latin typeface="Arial Narrow"/>
                <a:cs typeface="Arial Narrow"/>
              </a:rPr>
              <a:t>ra</a:t>
            </a:r>
            <a:r>
              <a:rPr dirty="0" sz="2400" spc="-10">
                <a:latin typeface="Trebuchet MS"/>
                <a:cs typeface="Trebuchet MS"/>
              </a:rPr>
              <a:t>ğ</a:t>
            </a:r>
            <a:r>
              <a:rPr dirty="0" sz="2400" spc="-10">
                <a:latin typeface="Arial Narrow"/>
                <a:cs typeface="Arial Narrow"/>
              </a:rPr>
              <a:t>men</a:t>
            </a:r>
            <a:r>
              <a:rPr dirty="0" sz="2400" spc="80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felsefe</a:t>
            </a:r>
            <a:r>
              <a:rPr dirty="0" sz="2400" spc="75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tarihinde</a:t>
            </a:r>
            <a:r>
              <a:rPr dirty="0" sz="2400" spc="75">
                <a:latin typeface="Arial Narrow"/>
                <a:cs typeface="Arial Narrow"/>
              </a:rPr>
              <a:t> </a:t>
            </a:r>
            <a:r>
              <a:rPr dirty="0" sz="2400" spc="65">
                <a:latin typeface="Arial Narrow"/>
                <a:cs typeface="Arial Narrow"/>
              </a:rPr>
              <a:t>‘sofist’ </a:t>
            </a:r>
            <a:r>
              <a:rPr dirty="0" sz="2400" spc="-10">
                <a:latin typeface="Arial Narrow"/>
                <a:cs typeface="Arial Narrow"/>
              </a:rPr>
              <a:t>denildi</a:t>
            </a:r>
            <a:r>
              <a:rPr dirty="0" sz="2400" spc="-10">
                <a:latin typeface="Trebuchet MS"/>
                <a:cs typeface="Trebuchet MS"/>
              </a:rPr>
              <a:t>ğ</a:t>
            </a:r>
            <a:r>
              <a:rPr dirty="0" sz="2400" spc="-10">
                <a:latin typeface="Arial Narrow"/>
                <a:cs typeface="Arial Narrow"/>
              </a:rPr>
              <a:t>inde</a:t>
            </a:r>
            <a:r>
              <a:rPr dirty="0" sz="2400" spc="65"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FF0000"/>
                </a:solidFill>
                <a:latin typeface="Arial Narrow"/>
                <a:cs typeface="Arial Narrow"/>
              </a:rPr>
              <a:t>akla</a:t>
            </a:r>
            <a:r>
              <a:rPr dirty="0" sz="2400" spc="7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FF0000"/>
                </a:solidFill>
                <a:latin typeface="Arial Narrow"/>
                <a:cs typeface="Arial Narrow"/>
              </a:rPr>
              <a:t>olumsuz</a:t>
            </a:r>
            <a:r>
              <a:rPr dirty="0" sz="2400" spc="65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00" spc="50">
                <a:solidFill>
                  <a:srgbClr val="FF0000"/>
                </a:solidFill>
                <a:latin typeface="Arial Narrow"/>
                <a:cs typeface="Arial Narrow"/>
              </a:rPr>
              <a:t>bir</a:t>
            </a:r>
            <a:r>
              <a:rPr dirty="0" sz="2400" spc="7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FF0000"/>
                </a:solidFill>
                <a:latin typeface="Arial Narrow"/>
                <a:cs typeface="Arial Narrow"/>
              </a:rPr>
              <a:t>anlam</a:t>
            </a:r>
            <a:r>
              <a:rPr dirty="0" sz="2400" spc="65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gelir.</a:t>
            </a:r>
            <a:r>
              <a:rPr dirty="0" sz="2400" spc="75">
                <a:latin typeface="Arial Narrow"/>
                <a:cs typeface="Arial Narrow"/>
              </a:rPr>
              <a:t> </a:t>
            </a:r>
            <a:r>
              <a:rPr dirty="0" sz="2400" spc="50">
                <a:latin typeface="Arial Narrow"/>
                <a:cs typeface="Arial Narrow"/>
              </a:rPr>
              <a:t>Bu</a:t>
            </a:r>
            <a:r>
              <a:rPr dirty="0" sz="2400" spc="65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anlam</a:t>
            </a:r>
            <a:r>
              <a:rPr dirty="0" sz="2400" spc="70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ba</a:t>
            </a:r>
            <a:r>
              <a:rPr dirty="0" sz="2400">
                <a:latin typeface="Trebuchet MS"/>
                <a:cs typeface="Trebuchet MS"/>
              </a:rPr>
              <a:t>ş</a:t>
            </a:r>
            <a:r>
              <a:rPr dirty="0" sz="2400">
                <a:latin typeface="Arial Narrow"/>
                <a:cs typeface="Arial Narrow"/>
              </a:rPr>
              <a:t>ta</a:t>
            </a:r>
            <a:r>
              <a:rPr dirty="0" sz="2400" spc="70"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dönemin</a:t>
            </a:r>
            <a:r>
              <a:rPr dirty="0" sz="2400" spc="65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en</a:t>
            </a:r>
            <a:r>
              <a:rPr dirty="0" sz="2400" spc="7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önemli</a:t>
            </a:r>
            <a:r>
              <a:rPr dirty="0" sz="2400" spc="65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filozofu</a:t>
            </a:r>
            <a:r>
              <a:rPr dirty="0" sz="2400" spc="7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 spc="-20">
                <a:solidFill>
                  <a:srgbClr val="0070C0"/>
                </a:solidFill>
                <a:latin typeface="Arial Narrow"/>
                <a:cs typeface="Arial Narrow"/>
              </a:rPr>
              <a:t>olan 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Platon’un,</a:t>
            </a:r>
            <a:r>
              <a:rPr dirty="0" sz="2400" spc="22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Sokrates’in</a:t>
            </a:r>
            <a:r>
              <a:rPr dirty="0" sz="2400" spc="225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ve</a:t>
            </a:r>
            <a:r>
              <a:rPr dirty="0" sz="2400" spc="22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Aristoteles’in</a:t>
            </a:r>
            <a:r>
              <a:rPr dirty="0" sz="2400" spc="225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sofistlere</a:t>
            </a:r>
            <a:r>
              <a:rPr dirty="0" sz="2400" spc="22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kar</a:t>
            </a:r>
            <a:r>
              <a:rPr dirty="0" sz="2400">
                <a:solidFill>
                  <a:srgbClr val="0070C0"/>
                </a:solidFill>
                <a:latin typeface="Trebuchet MS"/>
                <a:cs typeface="Trebuchet MS"/>
              </a:rPr>
              <a:t>ş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ı</a:t>
            </a:r>
            <a:r>
              <a:rPr dirty="0" sz="2400" spc="225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yürüttü</a:t>
            </a:r>
            <a:r>
              <a:rPr dirty="0" sz="2400">
                <a:solidFill>
                  <a:srgbClr val="0070C0"/>
                </a:solidFill>
                <a:latin typeface="Trebuchet MS"/>
                <a:cs typeface="Trebuchet MS"/>
              </a:rPr>
              <a:t>ğ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ü</a:t>
            </a:r>
            <a:r>
              <a:rPr dirty="0" sz="2400" spc="22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 spc="-20">
                <a:solidFill>
                  <a:srgbClr val="0070C0"/>
                </a:solidFill>
                <a:latin typeface="Arial Narrow"/>
                <a:cs typeface="Arial Narrow"/>
              </a:rPr>
              <a:t>mücadeleden</a:t>
            </a:r>
            <a:r>
              <a:rPr dirty="0" sz="2400" spc="225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ileri</a:t>
            </a:r>
            <a:r>
              <a:rPr dirty="0" sz="2400" spc="22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solidFill>
                  <a:srgbClr val="0070C0"/>
                </a:solidFill>
                <a:latin typeface="Arial Narrow"/>
                <a:cs typeface="Arial Narrow"/>
              </a:rPr>
              <a:t>gelmektedir</a:t>
            </a:r>
            <a:r>
              <a:rPr dirty="0" sz="2400" spc="-10">
                <a:latin typeface="Arial Narrow"/>
                <a:cs typeface="Arial Narrow"/>
              </a:rPr>
              <a:t>.</a:t>
            </a:r>
            <a:endParaRPr sz="2400">
              <a:latin typeface="Arial Narrow"/>
              <a:cs typeface="Arial Narrow"/>
            </a:endParaRPr>
          </a:p>
          <a:p>
            <a:pPr marL="254000" marR="662940" indent="-241300">
              <a:lnSpc>
                <a:spcPct val="135400"/>
              </a:lnSpc>
              <a:spcBef>
                <a:spcPts val="2400"/>
              </a:spcBef>
              <a:buSzPct val="127083"/>
              <a:buFont typeface="Times New Roman"/>
              <a:buChar char="•"/>
              <a:tabLst>
                <a:tab pos="254000" algn="l"/>
              </a:tabLst>
            </a:pPr>
            <a:r>
              <a:rPr dirty="0" sz="2400">
                <a:latin typeface="Arial Narrow"/>
                <a:cs typeface="Arial Narrow"/>
              </a:rPr>
              <a:t>Sofistler</a:t>
            </a:r>
            <a:r>
              <a:rPr dirty="0" sz="2400" spc="160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sürekli</a:t>
            </a:r>
            <a:r>
              <a:rPr dirty="0" sz="2400" spc="160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bu</a:t>
            </a:r>
            <a:r>
              <a:rPr dirty="0" sz="2400" spc="160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dü</a:t>
            </a:r>
            <a:r>
              <a:rPr dirty="0" sz="2400">
                <a:latin typeface="Trebuchet MS"/>
                <a:cs typeface="Trebuchet MS"/>
              </a:rPr>
              <a:t>ş</a:t>
            </a:r>
            <a:r>
              <a:rPr dirty="0" sz="2400">
                <a:latin typeface="Arial Narrow"/>
                <a:cs typeface="Arial Narrow"/>
              </a:rPr>
              <a:t>ünürler</a:t>
            </a:r>
            <a:r>
              <a:rPr dirty="0" sz="2400" spc="160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tarafından</a:t>
            </a:r>
            <a:r>
              <a:rPr dirty="0" sz="2400" spc="165"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ele</a:t>
            </a:r>
            <a:r>
              <a:rPr dirty="0" sz="2400">
                <a:solidFill>
                  <a:srgbClr val="0070C0"/>
                </a:solidFill>
                <a:latin typeface="Trebuchet MS"/>
                <a:cs typeface="Trebuchet MS"/>
              </a:rPr>
              <a:t>ş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tirilmi</a:t>
            </a:r>
            <a:r>
              <a:rPr dirty="0" sz="2400">
                <a:solidFill>
                  <a:srgbClr val="0070C0"/>
                </a:solidFill>
                <a:latin typeface="Trebuchet MS"/>
                <a:cs typeface="Trebuchet MS"/>
              </a:rPr>
              <a:t>ş</a:t>
            </a:r>
            <a:r>
              <a:rPr dirty="0" sz="2400" spc="-15">
                <a:solidFill>
                  <a:srgbClr val="0070C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ve</a:t>
            </a:r>
            <a:r>
              <a:rPr dirty="0" sz="2400" spc="16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küçük</a:t>
            </a:r>
            <a:r>
              <a:rPr dirty="0" sz="2400" spc="16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görülmü</a:t>
            </a:r>
            <a:r>
              <a:rPr dirty="0" sz="2400">
                <a:solidFill>
                  <a:srgbClr val="0070C0"/>
                </a:solidFill>
                <a:latin typeface="Trebuchet MS"/>
                <a:cs typeface="Trebuchet MS"/>
              </a:rPr>
              <a:t>ş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lerdir</a:t>
            </a:r>
            <a:r>
              <a:rPr dirty="0" sz="2400">
                <a:latin typeface="Arial Narrow"/>
                <a:cs typeface="Arial Narrow"/>
              </a:rPr>
              <a:t>.</a:t>
            </a:r>
            <a:r>
              <a:rPr dirty="0" sz="2400" spc="160">
                <a:latin typeface="Arial Narrow"/>
                <a:cs typeface="Arial Narrow"/>
              </a:rPr>
              <a:t> </a:t>
            </a:r>
            <a:r>
              <a:rPr dirty="0" sz="2400" spc="120">
                <a:latin typeface="Arial Narrow"/>
                <a:cs typeface="Arial Narrow"/>
              </a:rPr>
              <a:t>Bir</a:t>
            </a:r>
            <a:r>
              <a:rPr dirty="0" sz="2400" spc="160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de</a:t>
            </a:r>
            <a:r>
              <a:rPr dirty="0" sz="2400" spc="160">
                <a:latin typeface="Arial Narrow"/>
                <a:cs typeface="Arial Narrow"/>
              </a:rPr>
              <a:t> </a:t>
            </a:r>
            <a:r>
              <a:rPr dirty="0" sz="2400" spc="-20">
                <a:solidFill>
                  <a:srgbClr val="FF0000"/>
                </a:solidFill>
                <a:latin typeface="Arial Narrow"/>
                <a:cs typeface="Arial Narrow"/>
              </a:rPr>
              <a:t>para </a:t>
            </a:r>
            <a:r>
              <a:rPr dirty="0" sz="2400" spc="-45">
                <a:solidFill>
                  <a:srgbClr val="FF0000"/>
                </a:solidFill>
                <a:latin typeface="Arial Narrow"/>
                <a:cs typeface="Arial Narrow"/>
              </a:rPr>
              <a:t>kar</a:t>
            </a:r>
            <a:r>
              <a:rPr dirty="0" sz="2400" spc="-45">
                <a:solidFill>
                  <a:srgbClr val="FF0000"/>
                </a:solidFill>
                <a:latin typeface="Trebuchet MS"/>
                <a:cs typeface="Trebuchet MS"/>
              </a:rPr>
              <a:t>ş</a:t>
            </a:r>
            <a:r>
              <a:rPr dirty="0" sz="2400" spc="-45">
                <a:solidFill>
                  <a:srgbClr val="FF0000"/>
                </a:solidFill>
                <a:latin typeface="Arial Narrow"/>
                <a:cs typeface="Arial Narrow"/>
              </a:rPr>
              <a:t>ılı</a:t>
            </a:r>
            <a:r>
              <a:rPr dirty="0" sz="2400" spc="-45">
                <a:solidFill>
                  <a:srgbClr val="FF0000"/>
                </a:solidFill>
                <a:latin typeface="Trebuchet MS"/>
                <a:cs typeface="Trebuchet MS"/>
              </a:rPr>
              <a:t>ğ</a:t>
            </a:r>
            <a:r>
              <a:rPr dirty="0" sz="2400" spc="-45">
                <a:solidFill>
                  <a:srgbClr val="FF0000"/>
                </a:solidFill>
                <a:latin typeface="Arial Narrow"/>
                <a:cs typeface="Arial Narrow"/>
              </a:rPr>
              <a:t>ı</a:t>
            </a:r>
            <a:r>
              <a:rPr dirty="0" sz="2400" spc="3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FF0000"/>
                </a:solidFill>
                <a:latin typeface="Arial Narrow"/>
                <a:cs typeface="Arial Narrow"/>
              </a:rPr>
              <a:t>ders</a:t>
            </a:r>
            <a:r>
              <a:rPr dirty="0" sz="2400" spc="3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FF0000"/>
                </a:solidFill>
                <a:latin typeface="Arial Narrow"/>
                <a:cs typeface="Arial Narrow"/>
              </a:rPr>
              <a:t>vermeleri</a:t>
            </a:r>
            <a:r>
              <a:rPr dirty="0" sz="2400" spc="3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o</a:t>
            </a:r>
            <a:r>
              <a:rPr dirty="0" sz="2400" spc="30">
                <a:latin typeface="Arial Narrow"/>
                <a:cs typeface="Arial Narrow"/>
              </a:rPr>
              <a:t> </a:t>
            </a:r>
            <a:r>
              <a:rPr dirty="0" sz="2400" spc="-10">
                <a:latin typeface="Arial Narrow"/>
                <a:cs typeface="Arial Narrow"/>
              </a:rPr>
              <a:t>dönemde</a:t>
            </a:r>
            <a:r>
              <a:rPr dirty="0" sz="2400" spc="30">
                <a:latin typeface="Arial Narrow"/>
                <a:cs typeface="Arial Narrow"/>
              </a:rPr>
              <a:t> </a:t>
            </a:r>
            <a:r>
              <a:rPr dirty="0" sz="2400" spc="-10">
                <a:latin typeface="Arial Narrow"/>
                <a:cs typeface="Arial Narrow"/>
              </a:rPr>
              <a:t>yadırganmı</a:t>
            </a:r>
            <a:r>
              <a:rPr dirty="0" sz="2400" spc="-10">
                <a:latin typeface="Trebuchet MS"/>
                <a:cs typeface="Trebuchet MS"/>
              </a:rPr>
              <a:t>ş</a:t>
            </a:r>
            <a:r>
              <a:rPr dirty="0" sz="2400" spc="-10">
                <a:latin typeface="Arial Narrow"/>
                <a:cs typeface="Arial Narrow"/>
              </a:rPr>
              <a:t>tır.</a:t>
            </a:r>
            <a:endParaRPr sz="2400">
              <a:latin typeface="Arial Narrow"/>
              <a:cs typeface="Arial Narrow"/>
            </a:endParaRPr>
          </a:p>
          <a:p>
            <a:pPr marL="254000" marR="15240" indent="-241300">
              <a:lnSpc>
                <a:spcPct val="135400"/>
              </a:lnSpc>
              <a:spcBef>
                <a:spcPts val="2500"/>
              </a:spcBef>
              <a:buSzPct val="127083"/>
              <a:buFont typeface="Times New Roman"/>
              <a:buChar char="•"/>
              <a:tabLst>
                <a:tab pos="254000" algn="l"/>
              </a:tabLst>
            </a:pPr>
            <a:r>
              <a:rPr dirty="0" sz="2400" spc="-35">
                <a:latin typeface="Arial Narrow"/>
                <a:cs typeface="Arial Narrow"/>
              </a:rPr>
              <a:t>Felsefe</a:t>
            </a:r>
            <a:r>
              <a:rPr dirty="0" sz="2400" spc="75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tarihi</a:t>
            </a:r>
            <a:r>
              <a:rPr dirty="0" sz="2400" spc="80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içinde</a:t>
            </a:r>
            <a:r>
              <a:rPr dirty="0" sz="2400" spc="80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erdemin</a:t>
            </a:r>
            <a:r>
              <a:rPr dirty="0" sz="2400" spc="80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ö</a:t>
            </a:r>
            <a:r>
              <a:rPr dirty="0" sz="2400">
                <a:latin typeface="Trebuchet MS"/>
                <a:cs typeface="Trebuchet MS"/>
              </a:rPr>
              <a:t>ğ</a:t>
            </a:r>
            <a:r>
              <a:rPr dirty="0" sz="2400">
                <a:latin typeface="Arial Narrow"/>
                <a:cs typeface="Arial Narrow"/>
              </a:rPr>
              <a:t>retilir</a:t>
            </a:r>
            <a:r>
              <a:rPr dirty="0" sz="2400" spc="75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olup</a:t>
            </a:r>
            <a:r>
              <a:rPr dirty="0" sz="2400" spc="80">
                <a:latin typeface="Arial Narrow"/>
                <a:cs typeface="Arial Narrow"/>
              </a:rPr>
              <a:t> </a:t>
            </a:r>
            <a:r>
              <a:rPr dirty="0" sz="2400" spc="-65">
                <a:latin typeface="Arial Narrow"/>
                <a:cs typeface="Arial Narrow"/>
              </a:rPr>
              <a:t>olmadı</a:t>
            </a:r>
            <a:r>
              <a:rPr dirty="0" sz="2400" spc="-65">
                <a:latin typeface="Trebuchet MS"/>
                <a:cs typeface="Trebuchet MS"/>
              </a:rPr>
              <a:t>ğ</a:t>
            </a:r>
            <a:r>
              <a:rPr dirty="0" sz="2400" spc="-65">
                <a:latin typeface="Arial Narrow"/>
                <a:cs typeface="Arial Narrow"/>
              </a:rPr>
              <a:t>ı</a:t>
            </a:r>
            <a:r>
              <a:rPr dirty="0" sz="2400" spc="80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gibi</a:t>
            </a:r>
            <a:r>
              <a:rPr dirty="0" sz="2400" spc="80">
                <a:latin typeface="Arial Narrow"/>
                <a:cs typeface="Arial Narrow"/>
              </a:rPr>
              <a:t> </a:t>
            </a:r>
            <a:r>
              <a:rPr dirty="0" sz="2400" spc="85">
                <a:latin typeface="Arial Narrow"/>
                <a:cs typeface="Arial Narrow"/>
              </a:rPr>
              <a:t>çok</a:t>
            </a:r>
            <a:r>
              <a:rPr dirty="0" sz="2400" spc="80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önemli</a:t>
            </a:r>
            <a:r>
              <a:rPr dirty="0" sz="2400" spc="75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soruların</a:t>
            </a:r>
            <a:r>
              <a:rPr dirty="0" sz="2400" spc="80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sorulmasında</a:t>
            </a:r>
            <a:r>
              <a:rPr dirty="0" sz="2400" spc="80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ya</a:t>
            </a:r>
            <a:r>
              <a:rPr dirty="0" sz="2400" spc="80">
                <a:latin typeface="Arial Narrow"/>
                <a:cs typeface="Arial Narrow"/>
              </a:rPr>
              <a:t> </a:t>
            </a:r>
            <a:r>
              <a:rPr dirty="0" sz="2400" spc="-25">
                <a:latin typeface="Arial Narrow"/>
                <a:cs typeface="Arial Narrow"/>
              </a:rPr>
              <a:t>da </a:t>
            </a:r>
            <a:r>
              <a:rPr dirty="0" sz="2400">
                <a:latin typeface="Arial Narrow"/>
                <a:cs typeface="Arial Narrow"/>
              </a:rPr>
              <a:t>yeni</a:t>
            </a:r>
            <a:r>
              <a:rPr dirty="0" sz="2400" spc="125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yakla</a:t>
            </a:r>
            <a:r>
              <a:rPr dirty="0" sz="2400">
                <a:latin typeface="Trebuchet MS"/>
                <a:cs typeface="Trebuchet MS"/>
              </a:rPr>
              <a:t>ş</a:t>
            </a:r>
            <a:r>
              <a:rPr dirty="0" sz="2400">
                <a:latin typeface="Arial Narrow"/>
                <a:cs typeface="Arial Narrow"/>
              </a:rPr>
              <a:t>ımlar</a:t>
            </a:r>
            <a:r>
              <a:rPr dirty="0" sz="2400" spc="125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geli</a:t>
            </a:r>
            <a:r>
              <a:rPr dirty="0" sz="2400">
                <a:latin typeface="Trebuchet MS"/>
                <a:cs typeface="Trebuchet MS"/>
              </a:rPr>
              <a:t>ş</a:t>
            </a:r>
            <a:r>
              <a:rPr dirty="0" sz="2400">
                <a:latin typeface="Arial Narrow"/>
                <a:cs typeface="Arial Narrow"/>
              </a:rPr>
              <a:t>tirilmesinde</a:t>
            </a:r>
            <a:r>
              <a:rPr dirty="0" sz="2400" spc="125">
                <a:latin typeface="Arial Narrow"/>
                <a:cs typeface="Arial Narrow"/>
              </a:rPr>
              <a:t> </a:t>
            </a:r>
            <a:r>
              <a:rPr dirty="0" sz="2400" spc="45">
                <a:latin typeface="Arial Narrow"/>
                <a:cs typeface="Arial Narrow"/>
              </a:rPr>
              <a:t>sofistler</a:t>
            </a:r>
            <a:r>
              <a:rPr dirty="0" sz="2400" spc="125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her</a:t>
            </a:r>
            <a:r>
              <a:rPr dirty="0" sz="2400" spc="130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dönem</a:t>
            </a:r>
            <a:r>
              <a:rPr dirty="0" sz="2400" spc="125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önemli</a:t>
            </a:r>
            <a:r>
              <a:rPr dirty="0" sz="2400" spc="125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etkilere</a:t>
            </a:r>
            <a:r>
              <a:rPr dirty="0" sz="2400" spc="125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yol</a:t>
            </a:r>
            <a:r>
              <a:rPr dirty="0" sz="2400" spc="125">
                <a:latin typeface="Arial Narrow"/>
                <a:cs typeface="Arial Narrow"/>
              </a:rPr>
              <a:t> </a:t>
            </a:r>
            <a:r>
              <a:rPr dirty="0" sz="2400" spc="-10">
                <a:latin typeface="Arial Narrow"/>
                <a:cs typeface="Arial Narrow"/>
              </a:rPr>
              <a:t>açmı</a:t>
            </a:r>
            <a:r>
              <a:rPr dirty="0" sz="2400" spc="-10">
                <a:latin typeface="Trebuchet MS"/>
                <a:cs typeface="Trebuchet MS"/>
              </a:rPr>
              <a:t>ş</a:t>
            </a:r>
            <a:r>
              <a:rPr dirty="0" sz="2400" spc="-10">
                <a:latin typeface="Arial Narrow"/>
                <a:cs typeface="Arial Narrow"/>
              </a:rPr>
              <a:t>lardır.</a:t>
            </a:r>
            <a:endParaRPr sz="2400">
              <a:latin typeface="Arial Narrow"/>
              <a:cs typeface="Arial Narrow"/>
            </a:endParaRPr>
          </a:p>
          <a:p>
            <a:pPr marL="254000" marR="1651000" indent="-241300">
              <a:lnSpc>
                <a:spcPct val="135400"/>
              </a:lnSpc>
              <a:spcBef>
                <a:spcPts val="2400"/>
              </a:spcBef>
              <a:buSzPct val="127083"/>
              <a:buFont typeface="Times New Roman"/>
              <a:buChar char="•"/>
              <a:tabLst>
                <a:tab pos="254000" algn="l"/>
              </a:tabLst>
            </a:pPr>
            <a:r>
              <a:rPr dirty="0" sz="2400">
                <a:latin typeface="Arial Narrow"/>
                <a:cs typeface="Arial Narrow"/>
              </a:rPr>
              <a:t>Geli</a:t>
            </a:r>
            <a:r>
              <a:rPr dirty="0" sz="2400">
                <a:latin typeface="Trebuchet MS"/>
                <a:cs typeface="Trebuchet MS"/>
              </a:rPr>
              <a:t>ş</a:t>
            </a:r>
            <a:r>
              <a:rPr dirty="0" sz="2400">
                <a:latin typeface="Arial Narrow"/>
                <a:cs typeface="Arial Narrow"/>
              </a:rPr>
              <a:t>tirdikleri</a:t>
            </a:r>
            <a:r>
              <a:rPr dirty="0" sz="2400" spc="165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yöntemle</a:t>
            </a:r>
            <a:r>
              <a:rPr dirty="0" sz="2400" spc="165"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ilk</a:t>
            </a:r>
            <a:r>
              <a:rPr dirty="0" sz="2400" spc="165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0070C0"/>
                </a:solidFill>
                <a:latin typeface="Arial Narrow"/>
                <a:cs typeface="Arial Narrow"/>
              </a:rPr>
              <a:t>pedagoglar</a:t>
            </a:r>
            <a:r>
              <a:rPr dirty="0" sz="2400" spc="165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olarak</a:t>
            </a:r>
            <a:r>
              <a:rPr dirty="0" sz="2400" spc="160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bilinirler.</a:t>
            </a:r>
            <a:r>
              <a:rPr dirty="0" sz="2400" spc="170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Daha</a:t>
            </a:r>
            <a:r>
              <a:rPr dirty="0" sz="2400" spc="160">
                <a:latin typeface="Arial Narrow"/>
                <a:cs typeface="Arial Narrow"/>
              </a:rPr>
              <a:t> </a:t>
            </a:r>
            <a:r>
              <a:rPr dirty="0" sz="2400" spc="85">
                <a:latin typeface="Arial Narrow"/>
                <a:cs typeface="Arial Narrow"/>
              </a:rPr>
              <a:t>çok</a:t>
            </a:r>
            <a:r>
              <a:rPr dirty="0" sz="2400" spc="165">
                <a:latin typeface="Arial Narrow"/>
                <a:cs typeface="Arial Narrow"/>
              </a:rPr>
              <a:t> </a:t>
            </a:r>
            <a:r>
              <a:rPr dirty="0" sz="2400">
                <a:solidFill>
                  <a:srgbClr val="FF0000"/>
                </a:solidFill>
                <a:latin typeface="Arial Narrow"/>
                <a:cs typeface="Arial Narrow"/>
              </a:rPr>
              <a:t>halkın</a:t>
            </a:r>
            <a:r>
              <a:rPr dirty="0" sz="2400" spc="16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solidFill>
                  <a:srgbClr val="FF0000"/>
                </a:solidFill>
                <a:latin typeface="Arial Narrow"/>
                <a:cs typeface="Arial Narrow"/>
              </a:rPr>
              <a:t>e</a:t>
            </a:r>
            <a:r>
              <a:rPr dirty="0" sz="2400" spc="-10">
                <a:solidFill>
                  <a:srgbClr val="FF0000"/>
                </a:solidFill>
                <a:latin typeface="Trebuchet MS"/>
                <a:cs typeface="Trebuchet MS"/>
              </a:rPr>
              <a:t>ğ</a:t>
            </a:r>
            <a:r>
              <a:rPr dirty="0" sz="2400" spc="-10">
                <a:solidFill>
                  <a:srgbClr val="FF0000"/>
                </a:solidFill>
                <a:latin typeface="Arial Narrow"/>
                <a:cs typeface="Arial Narrow"/>
              </a:rPr>
              <a:t>itimiyle </a:t>
            </a:r>
            <a:r>
              <a:rPr dirty="0" sz="2400" spc="-10">
                <a:latin typeface="Arial Narrow"/>
                <a:cs typeface="Arial Narrow"/>
              </a:rPr>
              <a:t>ilgilenmi</a:t>
            </a:r>
            <a:r>
              <a:rPr dirty="0" sz="2400" spc="-10">
                <a:latin typeface="Trebuchet MS"/>
                <a:cs typeface="Trebuchet MS"/>
              </a:rPr>
              <a:t>ş</a:t>
            </a:r>
            <a:r>
              <a:rPr dirty="0" sz="2400" spc="-10">
                <a:latin typeface="Arial Narrow"/>
                <a:cs typeface="Arial Narrow"/>
              </a:rPr>
              <a:t>lerdir.</a:t>
            </a:r>
            <a:endParaRPr sz="2400">
              <a:latin typeface="Arial Narrow"/>
              <a:cs typeface="Arial Narrow"/>
            </a:endParaRPr>
          </a:p>
          <a:p>
            <a:pPr marL="254000" indent="-241300">
              <a:lnSpc>
                <a:spcPct val="100000"/>
              </a:lnSpc>
              <a:spcBef>
                <a:spcPts val="3420"/>
              </a:spcBef>
              <a:buSzPct val="127083"/>
              <a:buFont typeface="Times New Roman"/>
              <a:buChar char="•"/>
              <a:tabLst>
                <a:tab pos="254000" algn="l"/>
              </a:tabLst>
            </a:pPr>
            <a:r>
              <a:rPr dirty="0" sz="2400">
                <a:latin typeface="Arial Narrow"/>
                <a:cs typeface="Arial Narrow"/>
              </a:rPr>
              <a:t>Bazı</a:t>
            </a:r>
            <a:r>
              <a:rPr dirty="0" sz="2400" spc="245">
                <a:latin typeface="Arial Narrow"/>
                <a:cs typeface="Arial Narrow"/>
              </a:rPr>
              <a:t> </a:t>
            </a:r>
            <a:r>
              <a:rPr dirty="0" sz="2400" spc="45">
                <a:latin typeface="Arial Narrow"/>
                <a:cs typeface="Arial Narrow"/>
              </a:rPr>
              <a:t>sofistler</a:t>
            </a:r>
            <a:r>
              <a:rPr dirty="0" sz="2400" spc="245">
                <a:latin typeface="Arial Narrow"/>
                <a:cs typeface="Arial Narrow"/>
              </a:rPr>
              <a:t> </a:t>
            </a:r>
            <a:r>
              <a:rPr dirty="0" sz="2400">
                <a:latin typeface="Trebuchet MS"/>
                <a:cs typeface="Trebuchet MS"/>
              </a:rPr>
              <a:t>ş</a:t>
            </a:r>
            <a:r>
              <a:rPr dirty="0" sz="2400">
                <a:latin typeface="Arial Narrow"/>
                <a:cs typeface="Arial Narrow"/>
              </a:rPr>
              <a:t>unlardır;</a:t>
            </a:r>
            <a:r>
              <a:rPr dirty="0" sz="2400" spc="245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Protagoras,</a:t>
            </a:r>
            <a:r>
              <a:rPr dirty="0" sz="2400" spc="245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Leontinoi’li</a:t>
            </a:r>
            <a:r>
              <a:rPr dirty="0" sz="2400" spc="245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Gorgias,</a:t>
            </a:r>
            <a:r>
              <a:rPr dirty="0" sz="2400" spc="245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Antiphon,</a:t>
            </a:r>
            <a:r>
              <a:rPr dirty="0" sz="2400" spc="245">
                <a:latin typeface="Arial Narrow"/>
                <a:cs typeface="Arial Narrow"/>
              </a:rPr>
              <a:t> </a:t>
            </a:r>
            <a:r>
              <a:rPr dirty="0" sz="2400">
                <a:latin typeface="Arial Narrow"/>
                <a:cs typeface="Arial Narrow"/>
              </a:rPr>
              <a:t>Elis’li</a:t>
            </a:r>
            <a:r>
              <a:rPr dirty="0" sz="2400" spc="245">
                <a:latin typeface="Arial Narrow"/>
                <a:cs typeface="Arial Narrow"/>
              </a:rPr>
              <a:t> </a:t>
            </a:r>
            <a:r>
              <a:rPr dirty="0" sz="2400" spc="-10">
                <a:latin typeface="Arial Narrow"/>
                <a:cs typeface="Arial Narrow"/>
              </a:rPr>
              <a:t>Hippias.</a:t>
            </a:r>
            <a:endParaRPr sz="24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71900" y="927100"/>
            <a:ext cx="5450840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/>
              <a:t>sophos’a</a:t>
            </a:r>
            <a:r>
              <a:rPr dirty="0" sz="7200" spc="295"/>
              <a:t> </a:t>
            </a:r>
            <a:r>
              <a:rPr dirty="0" sz="7200" spc="-40"/>
              <a:t>d</a:t>
            </a:r>
            <a:r>
              <a:rPr dirty="0" sz="7200" spc="-204"/>
              <a:t>e</a:t>
            </a:r>
            <a:r>
              <a:rPr dirty="0" sz="7200" spc="-434"/>
              <a:t>v</a:t>
            </a:r>
            <a:r>
              <a:rPr dirty="0" sz="7200" spc="145"/>
              <a:t>a</a:t>
            </a:r>
            <a:r>
              <a:rPr dirty="0" sz="7200" spc="-40"/>
              <a:t>m</a:t>
            </a:r>
            <a:endParaRPr sz="72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7917" y="2393265"/>
            <a:ext cx="178720" cy="152502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7917" y="3913455"/>
            <a:ext cx="178720" cy="152502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7917" y="7262445"/>
            <a:ext cx="178720" cy="152502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1371600" y="2159050"/>
            <a:ext cx="10497820" cy="67183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</a:pP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Laertius</a:t>
            </a:r>
            <a:r>
              <a:rPr dirty="0" sz="30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50">
                <a:solidFill>
                  <a:srgbClr val="3E231A"/>
                </a:solidFill>
                <a:latin typeface="Arial Narrow"/>
                <a:cs typeface="Arial Narrow"/>
              </a:rPr>
              <a:t>diyor</a:t>
            </a:r>
            <a:r>
              <a:rPr dirty="0" sz="30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65">
                <a:solidFill>
                  <a:srgbClr val="3E231A"/>
                </a:solidFill>
                <a:latin typeface="Arial Narrow"/>
                <a:cs typeface="Arial Narrow"/>
              </a:rPr>
              <a:t>ki;</a:t>
            </a:r>
            <a:r>
              <a:rPr dirty="0" sz="30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“…Platon’a</a:t>
            </a:r>
            <a:r>
              <a:rPr dirty="0" sz="30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bakarsak</a:t>
            </a:r>
            <a:r>
              <a:rPr dirty="0" sz="30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ilk</a:t>
            </a:r>
            <a:r>
              <a:rPr dirty="0" sz="3000" spc="1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defa</a:t>
            </a:r>
            <a:r>
              <a:rPr dirty="0" sz="30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sophos</a:t>
            </a:r>
            <a:r>
              <a:rPr dirty="0" sz="30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75">
                <a:solidFill>
                  <a:srgbClr val="3E231A"/>
                </a:solidFill>
                <a:latin typeface="Arial Narrow"/>
                <a:cs typeface="Arial Narrow"/>
              </a:rPr>
              <a:t>adını</a:t>
            </a:r>
            <a:r>
              <a:rPr dirty="0" sz="30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ta</a:t>
            </a:r>
            <a:r>
              <a:rPr dirty="0" sz="30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ıyan</a:t>
            </a:r>
            <a:r>
              <a:rPr dirty="0" sz="3000" spc="15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kimse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Thalés</a:t>
            </a:r>
            <a:r>
              <a:rPr dirty="0" sz="3000" spc="18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olmu</a:t>
            </a:r>
            <a:r>
              <a:rPr dirty="0" sz="30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tur…”</a:t>
            </a:r>
            <a:endParaRPr sz="3000">
              <a:latin typeface="Arial Narrow"/>
              <a:cs typeface="Arial Narrow"/>
            </a:endParaRPr>
          </a:p>
          <a:p>
            <a:pPr marL="12700" marR="27940">
              <a:lnSpc>
                <a:spcPct val="133300"/>
              </a:lnSpc>
              <a:spcBef>
                <a:spcPts val="2400"/>
              </a:spcBef>
            </a:pP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Thalés’ten</a:t>
            </a:r>
            <a:r>
              <a:rPr dirty="0" sz="3000" spc="1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sonraki</a:t>
            </a:r>
            <a:r>
              <a:rPr dirty="0" sz="3000" spc="2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50">
                <a:solidFill>
                  <a:srgbClr val="3E231A"/>
                </a:solidFill>
                <a:latin typeface="Arial Narrow"/>
                <a:cs typeface="Arial Narrow"/>
              </a:rPr>
              <a:t>bir</a:t>
            </a:r>
            <a:r>
              <a:rPr dirty="0" sz="3000" spc="1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dü</a:t>
            </a:r>
            <a:r>
              <a:rPr dirty="0" sz="30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ünür</a:t>
            </a:r>
            <a:r>
              <a:rPr dirty="0" sz="3000" spc="2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olan</a:t>
            </a:r>
            <a:r>
              <a:rPr dirty="0" sz="3000" spc="2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Pythagoras</a:t>
            </a:r>
            <a:r>
              <a:rPr dirty="0" sz="3000" spc="1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(Pitageras</a:t>
            </a:r>
            <a:r>
              <a:rPr dirty="0" sz="3000" spc="2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veya</a:t>
            </a:r>
            <a:r>
              <a:rPr dirty="0" sz="3000" spc="2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paytıgras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vaya</a:t>
            </a:r>
            <a:r>
              <a:rPr dirty="0" sz="30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pitagoras:</a:t>
            </a:r>
            <a:r>
              <a:rPr dirty="0" sz="30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545">
                <a:solidFill>
                  <a:srgbClr val="3E231A"/>
                </a:solidFill>
                <a:latin typeface="Arial Narrow"/>
                <a:cs typeface="Arial Narrow"/>
              </a:rPr>
              <a:t>570-</a:t>
            </a:r>
            <a:r>
              <a:rPr dirty="0" sz="3000" spc="515">
                <a:solidFill>
                  <a:srgbClr val="3E231A"/>
                </a:solidFill>
                <a:latin typeface="Arial Narrow"/>
                <a:cs typeface="Arial Narrow"/>
              </a:rPr>
              <a:t>494)</a:t>
            </a:r>
            <a:r>
              <a:rPr dirty="0" sz="30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insanların</a:t>
            </a:r>
            <a:r>
              <a:rPr dirty="0" sz="30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her</a:t>
            </a:r>
            <a:r>
              <a:rPr dirty="0" sz="30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eyi</a:t>
            </a:r>
            <a:r>
              <a:rPr dirty="0" sz="3000" spc="6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bilmelerinin</a:t>
            </a:r>
            <a:r>
              <a:rPr dirty="0" sz="3000" spc="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mümkün </a:t>
            </a:r>
            <a:r>
              <a:rPr dirty="0" sz="3000" spc="-110">
                <a:solidFill>
                  <a:srgbClr val="3E231A"/>
                </a:solidFill>
                <a:latin typeface="Arial Narrow"/>
                <a:cs typeface="Arial Narrow"/>
              </a:rPr>
              <a:t>olmadı</a:t>
            </a:r>
            <a:r>
              <a:rPr dirty="0" sz="3000" spc="-1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00" spc="-110">
                <a:solidFill>
                  <a:srgbClr val="3E231A"/>
                </a:solidFill>
                <a:latin typeface="Arial Narrow"/>
                <a:cs typeface="Arial Narrow"/>
              </a:rPr>
              <a:t>ını</a:t>
            </a:r>
            <a:r>
              <a:rPr dirty="0" sz="30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140">
                <a:solidFill>
                  <a:srgbClr val="3E231A"/>
                </a:solidFill>
                <a:latin typeface="Arial Narrow"/>
                <a:cs typeface="Arial Narrow"/>
              </a:rPr>
              <a:t>fark</a:t>
            </a:r>
            <a:r>
              <a:rPr dirty="0" sz="30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ederek</a:t>
            </a:r>
            <a:r>
              <a:rPr dirty="0" sz="30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kendisine</a:t>
            </a:r>
            <a:r>
              <a:rPr dirty="0" sz="30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65">
                <a:solidFill>
                  <a:srgbClr val="3E231A"/>
                </a:solidFill>
                <a:latin typeface="Arial Narrow"/>
                <a:cs typeface="Arial Narrow"/>
              </a:rPr>
              <a:t>filozof</a:t>
            </a:r>
            <a:r>
              <a:rPr dirty="0" sz="30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ismini</a:t>
            </a:r>
            <a:r>
              <a:rPr dirty="0" sz="30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verdi.</a:t>
            </a:r>
            <a:r>
              <a:rPr dirty="0" sz="30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Demek</a:t>
            </a:r>
            <a:r>
              <a:rPr dirty="0" sz="30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istiyordu</a:t>
            </a:r>
            <a:r>
              <a:rPr dirty="0" sz="3000" spc="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60">
                <a:solidFill>
                  <a:srgbClr val="3E231A"/>
                </a:solidFill>
                <a:latin typeface="Arial Narrow"/>
                <a:cs typeface="Arial Narrow"/>
              </a:rPr>
              <a:t>ki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“kimse</a:t>
            </a:r>
            <a:r>
              <a:rPr dirty="0" sz="30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bilginin</a:t>
            </a:r>
            <a:r>
              <a:rPr dirty="0" sz="30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20">
                <a:solidFill>
                  <a:srgbClr val="3E231A"/>
                </a:solidFill>
                <a:latin typeface="Arial Narrow"/>
                <a:cs typeface="Arial Narrow"/>
              </a:rPr>
              <a:t>tamamına</a:t>
            </a:r>
            <a:r>
              <a:rPr dirty="0" sz="30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sahip</a:t>
            </a:r>
            <a:r>
              <a:rPr dirty="0" sz="30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olamaz</a:t>
            </a:r>
            <a:r>
              <a:rPr dirty="0" sz="30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125">
                <a:solidFill>
                  <a:srgbClr val="3E231A"/>
                </a:solidFill>
                <a:latin typeface="Arial Narrow"/>
                <a:cs typeface="Arial Narrow"/>
              </a:rPr>
              <a:t>Ancak</a:t>
            </a:r>
            <a:r>
              <a:rPr dirty="0" sz="30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455">
                <a:solidFill>
                  <a:srgbClr val="3E231A"/>
                </a:solidFill>
                <a:latin typeface="Arial Narrow"/>
                <a:cs typeface="Arial Narrow"/>
              </a:rPr>
              <a:t>T</a:t>
            </a:r>
            <a:r>
              <a:rPr dirty="0" sz="3000" spc="145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3000" spc="85">
                <a:solidFill>
                  <a:srgbClr val="3E231A"/>
                </a:solidFill>
                <a:latin typeface="Arial Narrow"/>
                <a:cs typeface="Arial Narrow"/>
              </a:rPr>
              <a:t>n</a:t>
            </a:r>
            <a:r>
              <a:rPr dirty="0" sz="3000" spc="60">
                <a:solidFill>
                  <a:srgbClr val="3E231A"/>
                </a:solidFill>
                <a:latin typeface="Arial Narrow"/>
                <a:cs typeface="Arial Narrow"/>
              </a:rPr>
              <a:t>rı</a:t>
            </a:r>
            <a:r>
              <a:rPr dirty="0" sz="30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bilginin</a:t>
            </a:r>
            <a:r>
              <a:rPr dirty="0" sz="30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tamamına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sahip</a:t>
            </a:r>
            <a:r>
              <a:rPr dirty="0" sz="3000" spc="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olabilir.”</a:t>
            </a:r>
            <a:endParaRPr sz="3000">
              <a:latin typeface="Arial Narrow"/>
              <a:cs typeface="Arial Narrow"/>
            </a:endParaRPr>
          </a:p>
          <a:p>
            <a:pPr marL="12700" marR="41910">
              <a:lnSpc>
                <a:spcPct val="133300"/>
              </a:lnSpc>
              <a:spcBef>
                <a:spcPts val="2300"/>
              </a:spcBef>
            </a:pPr>
            <a:r>
              <a:rPr dirty="0" sz="3000" spc="95">
                <a:solidFill>
                  <a:srgbClr val="3E231A"/>
                </a:solidFill>
                <a:latin typeface="Arial Narrow"/>
                <a:cs typeface="Arial Narrow"/>
              </a:rPr>
              <a:t>“Her</a:t>
            </a:r>
            <a:r>
              <a:rPr dirty="0" sz="3000" spc="95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00" spc="95">
                <a:solidFill>
                  <a:srgbClr val="3E231A"/>
                </a:solidFill>
                <a:latin typeface="Arial Narrow"/>
                <a:cs typeface="Arial Narrow"/>
              </a:rPr>
              <a:t>eyi</a:t>
            </a:r>
            <a:r>
              <a:rPr dirty="0" sz="30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bilmek</a:t>
            </a:r>
            <a:r>
              <a:rPr dirty="0" sz="30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85">
                <a:solidFill>
                  <a:srgbClr val="3E231A"/>
                </a:solidFill>
                <a:latin typeface="Arial Narrow"/>
                <a:cs typeface="Arial Narrow"/>
              </a:rPr>
              <a:t>ancak</a:t>
            </a:r>
            <a:r>
              <a:rPr dirty="0" sz="30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450">
                <a:solidFill>
                  <a:srgbClr val="3E231A"/>
                </a:solidFill>
                <a:latin typeface="Arial Narrow"/>
                <a:cs typeface="Arial Narrow"/>
              </a:rPr>
              <a:t>T</a:t>
            </a:r>
            <a:r>
              <a:rPr dirty="0" sz="3000" spc="150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3000" spc="90">
                <a:solidFill>
                  <a:srgbClr val="3E231A"/>
                </a:solidFill>
                <a:latin typeface="Arial Narrow"/>
                <a:cs typeface="Arial Narrow"/>
              </a:rPr>
              <a:t>n</a:t>
            </a:r>
            <a:r>
              <a:rPr dirty="0" sz="3000" spc="65">
                <a:solidFill>
                  <a:srgbClr val="3E231A"/>
                </a:solidFill>
                <a:latin typeface="Arial Narrow"/>
                <a:cs typeface="Arial Narrow"/>
              </a:rPr>
              <a:t>r</a:t>
            </a:r>
            <a:r>
              <a:rPr dirty="0" sz="3000" spc="55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3000" spc="10">
                <a:solidFill>
                  <a:srgbClr val="3E231A"/>
                </a:solidFill>
                <a:latin typeface="Arial Narrow"/>
                <a:cs typeface="Arial Narrow"/>
              </a:rPr>
              <a:t>y</a:t>
            </a:r>
            <a:r>
              <a:rPr dirty="0" sz="3000" spc="65">
                <a:solidFill>
                  <a:srgbClr val="3E231A"/>
                </a:solidFill>
                <a:latin typeface="Arial Narrow"/>
                <a:cs typeface="Arial Narrow"/>
              </a:rPr>
              <a:t>a</a:t>
            </a:r>
            <a:r>
              <a:rPr dirty="0" sz="30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mahsustur”</a:t>
            </a:r>
            <a:r>
              <a:rPr dirty="0" sz="30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görü</a:t>
            </a:r>
            <a:r>
              <a:rPr dirty="0" sz="300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ü</a:t>
            </a:r>
            <a:r>
              <a:rPr dirty="0" sz="30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yeni</a:t>
            </a:r>
            <a:r>
              <a:rPr dirty="0" sz="30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ça</a:t>
            </a:r>
            <a:r>
              <a:rPr dirty="0" sz="30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000" spc="-145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(</a:t>
            </a:r>
            <a:r>
              <a:rPr dirty="0" sz="1800" spc="-1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1800" spc="-10">
                <a:solidFill>
                  <a:srgbClr val="3E231A"/>
                </a:solidFill>
                <a:latin typeface="Arial Narrow"/>
                <a:cs typeface="Arial Narrow"/>
              </a:rPr>
              <a:t>stanbul'un</a:t>
            </a:r>
            <a:r>
              <a:rPr dirty="0" sz="18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800" spc="-10">
                <a:solidFill>
                  <a:srgbClr val="3E231A"/>
                </a:solidFill>
                <a:latin typeface="Arial Narrow"/>
                <a:cs typeface="Arial Narrow"/>
              </a:rPr>
              <a:t>fethinden, </a:t>
            </a:r>
            <a:r>
              <a:rPr dirty="0" sz="1800" spc="254">
                <a:solidFill>
                  <a:srgbClr val="3E231A"/>
                </a:solidFill>
                <a:latin typeface="Arial Narrow"/>
                <a:cs typeface="Arial Narrow"/>
              </a:rPr>
              <a:t>1453</a:t>
            </a:r>
            <a:r>
              <a:rPr dirty="0" sz="180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800">
                <a:solidFill>
                  <a:srgbClr val="3E231A"/>
                </a:solidFill>
                <a:latin typeface="Arial Narrow"/>
                <a:cs typeface="Arial Narrow"/>
              </a:rPr>
              <a:t>tarihinde</a:t>
            </a:r>
            <a:r>
              <a:rPr dirty="0" sz="18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800" spc="-10">
                <a:solidFill>
                  <a:srgbClr val="3E231A"/>
                </a:solidFill>
                <a:latin typeface="Arial Narrow"/>
                <a:cs typeface="Arial Narrow"/>
              </a:rPr>
              <a:t>ba</a:t>
            </a:r>
            <a:r>
              <a:rPr dirty="0" sz="18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1800" spc="-10">
                <a:solidFill>
                  <a:srgbClr val="3E231A"/>
                </a:solidFill>
                <a:latin typeface="Arial Narrow"/>
                <a:cs typeface="Arial Narrow"/>
              </a:rPr>
              <a:t>layıp,</a:t>
            </a:r>
            <a:r>
              <a:rPr dirty="0" sz="18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800" spc="105">
                <a:solidFill>
                  <a:srgbClr val="3E231A"/>
                </a:solidFill>
                <a:latin typeface="Arial Narrow"/>
                <a:cs typeface="Arial Narrow"/>
              </a:rPr>
              <a:t>1789</a:t>
            </a:r>
            <a:r>
              <a:rPr dirty="0" sz="18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800">
                <a:solidFill>
                  <a:srgbClr val="3E231A"/>
                </a:solidFill>
                <a:latin typeface="Arial Narrow"/>
                <a:cs typeface="Arial Narrow"/>
              </a:rPr>
              <a:t>tarihli</a:t>
            </a:r>
            <a:r>
              <a:rPr dirty="0" sz="18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800">
                <a:solidFill>
                  <a:srgbClr val="3E231A"/>
                </a:solidFill>
                <a:latin typeface="Arial Narrow"/>
                <a:cs typeface="Arial Narrow"/>
              </a:rPr>
              <a:t>Fransız</a:t>
            </a:r>
            <a:r>
              <a:rPr dirty="0" sz="18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800" spc="-10">
                <a:solidFill>
                  <a:srgbClr val="3E231A"/>
                </a:solidFill>
                <a:latin typeface="Trebuchet MS"/>
                <a:cs typeface="Trebuchet MS"/>
              </a:rPr>
              <a:t>İ</a:t>
            </a:r>
            <a:r>
              <a:rPr dirty="0" sz="1800" spc="-10">
                <a:solidFill>
                  <a:srgbClr val="3E231A"/>
                </a:solidFill>
                <a:latin typeface="Arial Narrow"/>
                <a:cs typeface="Arial Narrow"/>
              </a:rPr>
              <a:t>htilaline</a:t>
            </a:r>
            <a:r>
              <a:rPr dirty="0" sz="18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800">
                <a:solidFill>
                  <a:srgbClr val="3E231A"/>
                </a:solidFill>
                <a:latin typeface="Arial Narrow"/>
                <a:cs typeface="Arial Narrow"/>
              </a:rPr>
              <a:t>kadar</a:t>
            </a:r>
            <a:r>
              <a:rPr dirty="0" sz="180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1800">
                <a:solidFill>
                  <a:srgbClr val="3E231A"/>
                </a:solidFill>
                <a:latin typeface="Arial Narrow"/>
                <a:cs typeface="Arial Narrow"/>
              </a:rPr>
              <a:t>sürer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)</a:t>
            </a:r>
            <a:r>
              <a:rPr dirty="0" sz="3000" spc="7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felsefesinin</a:t>
            </a:r>
            <a:r>
              <a:rPr dirty="0" sz="30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45">
                <a:solidFill>
                  <a:srgbClr val="3E231A"/>
                </a:solidFill>
                <a:latin typeface="Arial Narrow"/>
                <a:cs typeface="Arial Narrow"/>
              </a:rPr>
              <a:t>babası</a:t>
            </a:r>
            <a:r>
              <a:rPr dirty="0" sz="3000" spc="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olarak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tanıtılan</a:t>
            </a:r>
            <a:r>
              <a:rPr dirty="0" sz="300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Descartes</a:t>
            </a:r>
            <a:r>
              <a:rPr dirty="0" sz="3000" spc="1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114">
                <a:solidFill>
                  <a:srgbClr val="3E231A"/>
                </a:solidFill>
                <a:latin typeface="Arial Narrow"/>
                <a:cs typeface="Arial Narrow"/>
              </a:rPr>
              <a:t>(1596-</a:t>
            </a:r>
            <a:r>
              <a:rPr dirty="0" sz="3000" spc="315">
                <a:solidFill>
                  <a:srgbClr val="3E231A"/>
                </a:solidFill>
                <a:latin typeface="Arial Narrow"/>
                <a:cs typeface="Arial Narrow"/>
              </a:rPr>
              <a:t>1650)</a:t>
            </a:r>
            <a:r>
              <a:rPr dirty="0" sz="300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tarafından</a:t>
            </a:r>
            <a:r>
              <a:rPr dirty="0" sz="3000" spc="1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>
                <a:solidFill>
                  <a:srgbClr val="3E231A"/>
                </a:solidFill>
                <a:latin typeface="Arial Narrow"/>
                <a:cs typeface="Arial Narrow"/>
              </a:rPr>
              <a:t>da</a:t>
            </a:r>
            <a:r>
              <a:rPr dirty="0" sz="3000" spc="1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savunulmu</a:t>
            </a:r>
            <a:r>
              <a:rPr dirty="0" sz="3000" spc="-1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000" spc="-10">
                <a:solidFill>
                  <a:srgbClr val="3E231A"/>
                </a:solidFill>
                <a:latin typeface="Arial Narrow"/>
                <a:cs typeface="Arial Narrow"/>
              </a:rPr>
              <a:t>tur.</a:t>
            </a:r>
            <a:endParaRPr sz="3000">
              <a:latin typeface="Arial Narrow"/>
              <a:cs typeface="Arial Narrow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2909" rIns="0" bIns="0" rtlCol="0" vert="horz">
            <a:spAutoFit/>
          </a:bodyPr>
          <a:lstStyle/>
          <a:p>
            <a:pPr marL="1536065" marR="5080" indent="-152400">
              <a:lnSpc>
                <a:spcPct val="135400"/>
              </a:lnSpc>
              <a:spcBef>
                <a:spcPts val="95"/>
              </a:spcBef>
            </a:pPr>
            <a:r>
              <a:rPr dirty="0" sz="4800" spc="55"/>
              <a:t>Felsefe/</a:t>
            </a:r>
            <a:r>
              <a:rPr dirty="0" sz="4800" spc="190"/>
              <a:t> </a:t>
            </a:r>
            <a:r>
              <a:rPr dirty="0" sz="4800" spc="105"/>
              <a:t>Hikmet </a:t>
            </a:r>
            <a:r>
              <a:rPr dirty="0" sz="4800" spc="150"/>
              <a:t>Filozof/Hakîm</a:t>
            </a:r>
            <a:endParaRPr sz="48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3144351"/>
            <a:ext cx="219442" cy="18725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0798" y="5037921"/>
            <a:ext cx="219442" cy="187251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798" y="6169491"/>
            <a:ext cx="219442" cy="187251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0798" y="8063061"/>
            <a:ext cx="219442" cy="187251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765300" y="2836824"/>
            <a:ext cx="9836150" cy="57023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37000"/>
              </a:lnSpc>
              <a:spcBef>
                <a:spcPts val="90"/>
              </a:spcBef>
            </a:pPr>
            <a:r>
              <a:rPr dirty="0" sz="3650" spc="70">
                <a:solidFill>
                  <a:srgbClr val="3E231A"/>
                </a:solidFill>
                <a:latin typeface="Arial Narrow"/>
                <a:cs typeface="Arial Narrow"/>
              </a:rPr>
              <a:t>Arapça</a:t>
            </a:r>
            <a:r>
              <a:rPr dirty="0" sz="3650" spc="1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285">
                <a:solidFill>
                  <a:srgbClr val="3E231A"/>
                </a:solidFill>
                <a:latin typeface="Arial Narrow"/>
                <a:cs typeface="Arial Narrow"/>
              </a:rPr>
              <a:t>H-</a:t>
            </a:r>
            <a:r>
              <a:rPr dirty="0" sz="3650" spc="300">
                <a:solidFill>
                  <a:srgbClr val="3E231A"/>
                </a:solidFill>
                <a:latin typeface="Arial Narrow"/>
                <a:cs typeface="Arial Narrow"/>
              </a:rPr>
              <a:t>K-</a:t>
            </a:r>
            <a:r>
              <a:rPr dirty="0" sz="3650" spc="570">
                <a:solidFill>
                  <a:srgbClr val="3E231A"/>
                </a:solidFill>
                <a:latin typeface="Arial Narrow"/>
                <a:cs typeface="Arial Narrow"/>
              </a:rPr>
              <a:t>M</a:t>
            </a:r>
            <a:r>
              <a:rPr dirty="0" sz="3650" spc="20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kökünden</a:t>
            </a:r>
            <a:r>
              <a:rPr dirty="0" sz="3650" spc="1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50">
                <a:solidFill>
                  <a:srgbClr val="3E231A"/>
                </a:solidFill>
                <a:latin typeface="Arial Narrow"/>
                <a:cs typeface="Arial Narrow"/>
              </a:rPr>
              <a:t>türetilmi</a:t>
            </a:r>
            <a:r>
              <a:rPr dirty="0" sz="3650" spc="5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650" spc="-75">
                <a:solidFill>
                  <a:srgbClr val="3E231A"/>
                </a:solidFill>
                <a:latin typeface="Trebuchet MS"/>
                <a:cs typeface="Trebuchet MS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olan</a:t>
            </a:r>
            <a:r>
              <a:rPr dirty="0" sz="3650" spc="19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hikmet</a:t>
            </a:r>
            <a:r>
              <a:rPr dirty="0" sz="3650" spc="19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-10">
                <a:solidFill>
                  <a:srgbClr val="3E231A"/>
                </a:solidFill>
                <a:latin typeface="Arial Narrow"/>
                <a:cs typeface="Arial Narrow"/>
              </a:rPr>
              <a:t>kelimesi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felsefe</a:t>
            </a:r>
            <a:r>
              <a:rPr dirty="0" sz="36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ve</a:t>
            </a:r>
            <a:r>
              <a:rPr dirty="0" sz="36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hakiym</a:t>
            </a:r>
            <a:r>
              <a:rPr dirty="0" sz="36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ise</a:t>
            </a:r>
            <a:r>
              <a:rPr dirty="0" sz="36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95">
                <a:solidFill>
                  <a:srgbClr val="3E231A"/>
                </a:solidFill>
                <a:latin typeface="Arial Narrow"/>
                <a:cs typeface="Arial Narrow"/>
              </a:rPr>
              <a:t>filozof</a:t>
            </a:r>
            <a:r>
              <a:rPr dirty="0" sz="3650" spc="2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-70">
                <a:solidFill>
                  <a:srgbClr val="3E231A"/>
                </a:solidFill>
                <a:latin typeface="Arial Narrow"/>
                <a:cs typeface="Arial Narrow"/>
              </a:rPr>
              <a:t>kar</a:t>
            </a:r>
            <a:r>
              <a:rPr dirty="0" sz="3650" spc="-70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650" spc="-70">
                <a:solidFill>
                  <a:srgbClr val="3E231A"/>
                </a:solidFill>
                <a:latin typeface="Arial Narrow"/>
                <a:cs typeface="Arial Narrow"/>
              </a:rPr>
              <a:t>ılı</a:t>
            </a:r>
            <a:r>
              <a:rPr dirty="0" sz="3650" spc="-7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650" spc="-70">
                <a:solidFill>
                  <a:srgbClr val="3E231A"/>
                </a:solidFill>
                <a:latin typeface="Arial Narrow"/>
                <a:cs typeface="Arial Narrow"/>
              </a:rPr>
              <a:t>ı</a:t>
            </a:r>
            <a:r>
              <a:rPr dirty="0" sz="3650" spc="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-10">
                <a:solidFill>
                  <a:srgbClr val="3E231A"/>
                </a:solidFill>
                <a:latin typeface="Arial Narrow"/>
                <a:cs typeface="Arial Narrow"/>
              </a:rPr>
              <a:t>kullanılmaktadır</a:t>
            </a:r>
            <a:endParaRPr sz="36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4520"/>
              </a:spcBef>
            </a:pPr>
            <a:r>
              <a:rPr dirty="0" sz="3650" spc="110">
                <a:solidFill>
                  <a:srgbClr val="3E231A"/>
                </a:solidFill>
                <a:latin typeface="Arial Narrow"/>
                <a:cs typeface="Arial Narrow"/>
              </a:rPr>
              <a:t>Hakiym</a:t>
            </a:r>
            <a:r>
              <a:rPr dirty="0" sz="3650" spc="-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kelimesinin</a:t>
            </a:r>
            <a:r>
              <a:rPr dirty="0" sz="3650" spc="-7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-10">
                <a:solidFill>
                  <a:srgbClr val="3E231A"/>
                </a:solidFill>
                <a:latin typeface="Arial Narrow"/>
                <a:cs typeface="Arial Narrow"/>
              </a:rPr>
              <a:t>ço</a:t>
            </a:r>
            <a:r>
              <a:rPr dirty="0" sz="3650" spc="-1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3650" spc="-10">
                <a:solidFill>
                  <a:srgbClr val="3E231A"/>
                </a:solidFill>
                <a:latin typeface="Arial Narrow"/>
                <a:cs typeface="Arial Narrow"/>
              </a:rPr>
              <a:t>ulu</a:t>
            </a:r>
            <a:r>
              <a:rPr dirty="0" sz="3650" spc="-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ise</a:t>
            </a:r>
            <a:r>
              <a:rPr dirty="0" sz="3650" spc="-6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-10">
                <a:solidFill>
                  <a:srgbClr val="3E231A"/>
                </a:solidFill>
                <a:latin typeface="Arial Narrow"/>
                <a:cs typeface="Arial Narrow"/>
              </a:rPr>
              <a:t>“hükemâ”dır.</a:t>
            </a:r>
            <a:endParaRPr sz="3650">
              <a:latin typeface="Arial Narrow"/>
              <a:cs typeface="Arial Narrow"/>
            </a:endParaRPr>
          </a:p>
          <a:p>
            <a:pPr marL="12700" marR="124460">
              <a:lnSpc>
                <a:spcPct val="137000"/>
              </a:lnSpc>
              <a:spcBef>
                <a:spcPts val="2900"/>
              </a:spcBef>
            </a:pP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Filozof</a:t>
            </a:r>
            <a:r>
              <a:rPr dirty="0" sz="36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ile</a:t>
            </a:r>
            <a:r>
              <a:rPr dirty="0" sz="36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hakîm</a:t>
            </a:r>
            <a:r>
              <a:rPr dirty="0" sz="3650" spc="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arasında</a:t>
            </a:r>
            <a:r>
              <a:rPr dirty="0" sz="36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180">
                <a:solidFill>
                  <a:srgbClr val="3E231A"/>
                </a:solidFill>
                <a:latin typeface="Arial Narrow"/>
                <a:cs typeface="Arial Narrow"/>
              </a:rPr>
              <a:t>fark</a:t>
            </a:r>
            <a:r>
              <a:rPr dirty="0" sz="3650" spc="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vardır.</a:t>
            </a:r>
            <a:r>
              <a:rPr dirty="0" sz="3650" spc="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180">
                <a:solidFill>
                  <a:srgbClr val="3E231A"/>
                </a:solidFill>
                <a:latin typeface="Arial Narrow"/>
                <a:cs typeface="Arial Narrow"/>
              </a:rPr>
              <a:t>“</a:t>
            </a:r>
            <a:r>
              <a:rPr dirty="0" sz="2600" spc="180">
                <a:solidFill>
                  <a:srgbClr val="3E231A"/>
                </a:solidFill>
                <a:latin typeface="Arial Narrow"/>
                <a:cs typeface="Arial Narrow"/>
              </a:rPr>
              <a:t>Her</a:t>
            </a:r>
            <a:r>
              <a:rPr dirty="0" sz="2600" spc="2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00">
                <a:solidFill>
                  <a:srgbClr val="3E231A"/>
                </a:solidFill>
                <a:latin typeface="Arial Narrow"/>
                <a:cs typeface="Arial Narrow"/>
              </a:rPr>
              <a:t>gül</a:t>
            </a:r>
            <a:r>
              <a:rPr dirty="0" sz="260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00" spc="55">
                <a:solidFill>
                  <a:srgbClr val="3E231A"/>
                </a:solidFill>
                <a:latin typeface="Arial Narrow"/>
                <a:cs typeface="Arial Narrow"/>
              </a:rPr>
              <a:t>çiçektir</a:t>
            </a:r>
            <a:r>
              <a:rPr dirty="0" sz="260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00">
                <a:solidFill>
                  <a:srgbClr val="3E231A"/>
                </a:solidFill>
                <a:latin typeface="Arial Narrow"/>
                <a:cs typeface="Arial Narrow"/>
              </a:rPr>
              <a:t>ama</a:t>
            </a:r>
            <a:r>
              <a:rPr dirty="0" sz="2600" spc="3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00" spc="-25">
                <a:solidFill>
                  <a:srgbClr val="3E231A"/>
                </a:solidFill>
                <a:latin typeface="Arial Narrow"/>
                <a:cs typeface="Arial Narrow"/>
              </a:rPr>
              <a:t>her </a:t>
            </a:r>
            <a:r>
              <a:rPr dirty="0" sz="2600">
                <a:solidFill>
                  <a:srgbClr val="3E231A"/>
                </a:solidFill>
                <a:latin typeface="Arial Narrow"/>
                <a:cs typeface="Arial Narrow"/>
              </a:rPr>
              <a:t>çiçek</a:t>
            </a:r>
            <a:r>
              <a:rPr dirty="0" sz="2600" spc="1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00">
                <a:solidFill>
                  <a:srgbClr val="3E231A"/>
                </a:solidFill>
                <a:latin typeface="Arial Narrow"/>
                <a:cs typeface="Arial Narrow"/>
              </a:rPr>
              <a:t>gül</a:t>
            </a:r>
            <a:r>
              <a:rPr dirty="0" sz="2600" spc="15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2600">
                <a:solidFill>
                  <a:srgbClr val="3E231A"/>
                </a:solidFill>
                <a:latin typeface="Arial Narrow"/>
                <a:cs typeface="Arial Narrow"/>
              </a:rPr>
              <a:t>de</a:t>
            </a:r>
            <a:r>
              <a:rPr dirty="0" sz="2600">
                <a:solidFill>
                  <a:srgbClr val="3E231A"/>
                </a:solidFill>
                <a:latin typeface="Trebuchet MS"/>
                <a:cs typeface="Trebuchet MS"/>
              </a:rPr>
              <a:t>ğ</a:t>
            </a:r>
            <a:r>
              <a:rPr dirty="0" sz="2600">
                <a:solidFill>
                  <a:srgbClr val="3E231A"/>
                </a:solidFill>
                <a:latin typeface="Arial Narrow"/>
                <a:cs typeface="Arial Narrow"/>
              </a:rPr>
              <a:t>ildir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”</a:t>
            </a:r>
            <a:r>
              <a:rPr dirty="0" sz="3650" spc="2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cümlesindeki</a:t>
            </a:r>
            <a:r>
              <a:rPr dirty="0" sz="3650" spc="21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-20">
                <a:solidFill>
                  <a:srgbClr val="3E231A"/>
                </a:solidFill>
                <a:latin typeface="Arial Narrow"/>
                <a:cs typeface="Arial Narrow"/>
              </a:rPr>
              <a:t>gibi</a:t>
            </a:r>
            <a:endParaRPr sz="36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4520"/>
              </a:spcBef>
            </a:pP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hekim,</a:t>
            </a:r>
            <a:r>
              <a:rPr dirty="0" sz="3650" spc="-4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hâkim,</a:t>
            </a:r>
            <a:r>
              <a:rPr dirty="0" sz="365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-30">
                <a:solidFill>
                  <a:srgbClr val="3E231A"/>
                </a:solidFill>
                <a:latin typeface="Arial Narrow"/>
                <a:cs typeface="Arial Narrow"/>
              </a:rPr>
              <a:t>hüküm</a:t>
            </a:r>
            <a:r>
              <a:rPr dirty="0" sz="365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vb</a:t>
            </a:r>
            <a:r>
              <a:rPr dirty="0" sz="3650" spc="-35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-10">
                <a:solidFill>
                  <a:srgbClr val="3E231A"/>
                </a:solidFill>
                <a:latin typeface="Arial Narrow"/>
                <a:cs typeface="Arial Narrow"/>
              </a:rPr>
              <a:t>kelimeler</a:t>
            </a:r>
            <a:r>
              <a:rPr dirty="0" sz="365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>
                <a:solidFill>
                  <a:srgbClr val="3E231A"/>
                </a:solidFill>
                <a:latin typeface="Arial Narrow"/>
                <a:cs typeface="Arial Narrow"/>
              </a:rPr>
              <a:t>buradan</a:t>
            </a:r>
            <a:r>
              <a:rPr dirty="0" sz="3650" spc="-40">
                <a:solidFill>
                  <a:srgbClr val="3E231A"/>
                </a:solidFill>
                <a:latin typeface="Arial Narrow"/>
                <a:cs typeface="Arial Narrow"/>
              </a:rPr>
              <a:t> </a:t>
            </a:r>
            <a:r>
              <a:rPr dirty="0" sz="3650" spc="55">
                <a:solidFill>
                  <a:srgbClr val="3E231A"/>
                </a:solidFill>
                <a:latin typeface="Arial Narrow"/>
                <a:cs typeface="Arial Narrow"/>
              </a:rPr>
              <a:t>türetilmi</a:t>
            </a:r>
            <a:r>
              <a:rPr dirty="0" sz="3650" spc="55">
                <a:solidFill>
                  <a:srgbClr val="3E231A"/>
                </a:solidFill>
                <a:latin typeface="Trebuchet MS"/>
                <a:cs typeface="Trebuchet MS"/>
              </a:rPr>
              <a:t>ş</a:t>
            </a:r>
            <a:r>
              <a:rPr dirty="0" sz="3650" spc="55">
                <a:solidFill>
                  <a:srgbClr val="3E231A"/>
                </a:solidFill>
                <a:latin typeface="Arial Narrow"/>
                <a:cs typeface="Arial Narrow"/>
              </a:rPr>
              <a:t>tir.</a:t>
            </a:r>
            <a:endParaRPr sz="3650">
              <a:latin typeface="Arial Narrow"/>
              <a:cs typeface="Arial Narrow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fld id="{81D60167-4931-47E6-BA6A-407CBD079E47}" type="slidenum">
              <a:rPr dirty="0" spc="555"/>
              <a:t>44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Eğitim Felsefesi</dc:title>
  <dcterms:created xsi:type="dcterms:W3CDTF">2022-05-31T12:19:17Z</dcterms:created>
  <dcterms:modified xsi:type="dcterms:W3CDTF">2022-05-31T12:19:17Z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2018-11-27T00:00:00Z</vt:filetime>
  </property>
  <property fmtid="{D5CDD505-2E9C-101B-9397-08002B2CF9AE}" pid="3" name="Creator">
    <vt:lpwstr>Keynote</vt:lpwstr>
  </property>
  <property fmtid="{D5CDD505-2E9C-101B-9397-08002B2CF9AE}" pid="4" name="LastSaved">
    <vt:filetime>2022-05-31T00:00:00Z</vt:filetime>
  </property>
</Properties>
</file>